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7" r:id="rId5"/>
    <p:sldId id="258" r:id="rId6"/>
    <p:sldId id="269" r:id="rId7"/>
    <p:sldId id="272" r:id="rId8"/>
    <p:sldId id="278" r:id="rId9"/>
    <p:sldId id="279" r:id="rId10"/>
    <p:sldId id="280" r:id="rId11"/>
    <p:sldId id="282" r:id="rId12"/>
    <p:sldId id="281" r:id="rId13"/>
    <p:sldId id="285" r:id="rId14"/>
    <p:sldId id="284" r:id="rId15"/>
    <p:sldId id="286" r:id="rId16"/>
    <p:sldId id="287" r:id="rId17"/>
    <p:sldId id="283" r:id="rId18"/>
    <p:sldId id="291" r:id="rId19"/>
    <p:sldId id="290" r:id="rId20"/>
    <p:sldId id="289" r:id="rId21"/>
    <p:sldId id="295" r:id="rId22"/>
    <p:sldId id="294" r:id="rId23"/>
    <p:sldId id="292" r:id="rId24"/>
    <p:sldId id="293" r:id="rId25"/>
    <p:sldId id="296" r:id="rId26"/>
    <p:sldId id="297" r:id="rId27"/>
    <p:sldId id="288" r:id="rId28"/>
    <p:sldId id="305" r:id="rId29"/>
    <p:sldId id="306" r:id="rId30"/>
    <p:sldId id="307" r:id="rId31"/>
    <p:sldId id="308" r:id="rId32"/>
    <p:sldId id="310" r:id="rId33"/>
    <p:sldId id="27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7949" autoAdjust="0"/>
  </p:normalViewPr>
  <p:slideViewPr>
    <p:cSldViewPr snapToGrid="0" showGuides="1">
      <p:cViewPr>
        <p:scale>
          <a:sx n="77" d="100"/>
          <a:sy n="77" d="100"/>
        </p:scale>
        <p:origin x="878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5/5/2024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6929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689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9522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7373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1920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729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343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4283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1142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8445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47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23628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7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9701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3235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5790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2444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4855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93425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013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826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59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5578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9981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1777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logo of a building">
            <a:extLst>
              <a:ext uri="{FF2B5EF4-FFF2-40B4-BE49-F238E27FC236}">
                <a16:creationId xmlns:a16="http://schemas.microsoft.com/office/drawing/2014/main" id="{8F7DFF3C-C9AF-B53A-26E9-43E1719696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092" y="1789527"/>
            <a:ext cx="4371928" cy="3278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AD79A9-0B43-AF2D-D31E-3613190A7E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10365" y="-38195"/>
            <a:ext cx="2581635" cy="762106"/>
          </a:xfrm>
          <a:prstGeom prst="rect">
            <a:avLst/>
          </a:prstGeom>
        </p:spPr>
      </p:pic>
      <p:pic>
        <p:nvPicPr>
          <p:cNvPr id="17" name="Picture 16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12C3D531-41C9-2BCD-1110-7D282E4115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316432"/>
            <a:ext cx="2639064" cy="5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4" name="Picture 3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E8678706-9AD9-CA42-AFDD-2C44E579557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6316432"/>
            <a:ext cx="2639064" cy="554100"/>
          </a:xfrm>
          <a:prstGeom prst="rect">
            <a:avLst/>
          </a:prstGeom>
        </p:spPr>
      </p:pic>
      <p:pic>
        <p:nvPicPr>
          <p:cNvPr id="6" name="Picture 5" descr="A logo of a building">
            <a:extLst>
              <a:ext uri="{FF2B5EF4-FFF2-40B4-BE49-F238E27FC236}">
                <a16:creationId xmlns:a16="http://schemas.microsoft.com/office/drawing/2014/main" id="{43D6BFB0-1441-4F83-87FA-56B6FA45191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345823" y="-102"/>
            <a:ext cx="936869" cy="7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45043B-F754-8C74-EA75-6CCC339F9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69270" y="347492"/>
            <a:ext cx="2581635" cy="762106"/>
          </a:xfrm>
          <a:prstGeom prst="rect">
            <a:avLst/>
          </a:prstGeom>
        </p:spPr>
      </p:pic>
      <p:pic>
        <p:nvPicPr>
          <p:cNvPr id="3" name="Picture 2" descr="A logo of a building">
            <a:extLst>
              <a:ext uri="{FF2B5EF4-FFF2-40B4-BE49-F238E27FC236}">
                <a16:creationId xmlns:a16="http://schemas.microsoft.com/office/drawing/2014/main" id="{F1BEC3BE-7620-B186-7317-565F0F2859E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88481"/>
            <a:ext cx="936869" cy="7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3FFC2B2-A82E-7CF5-D735-461538B2D7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10365" y="0"/>
            <a:ext cx="2581635" cy="762106"/>
          </a:xfrm>
          <a:prstGeom prst="rect">
            <a:avLst/>
          </a:prstGeom>
        </p:spPr>
      </p:pic>
      <p:pic>
        <p:nvPicPr>
          <p:cNvPr id="8" name="Picture 7" descr="A logo of a building">
            <a:extLst>
              <a:ext uri="{FF2B5EF4-FFF2-40B4-BE49-F238E27FC236}">
                <a16:creationId xmlns:a16="http://schemas.microsoft.com/office/drawing/2014/main" id="{DF052699-F943-B7A2-F72D-7DE9EF1BB8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9454"/>
            <a:ext cx="936869" cy="7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3" name="Picture 2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349B4B5C-6141-25BC-0001-BF45BE4459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16432"/>
            <a:ext cx="2639064" cy="554100"/>
          </a:xfrm>
          <a:prstGeom prst="rect">
            <a:avLst/>
          </a:prstGeom>
        </p:spPr>
      </p:pic>
      <p:pic>
        <p:nvPicPr>
          <p:cNvPr id="5" name="Picture 4" descr="A logo of a building">
            <a:extLst>
              <a:ext uri="{FF2B5EF4-FFF2-40B4-BE49-F238E27FC236}">
                <a16:creationId xmlns:a16="http://schemas.microsoft.com/office/drawing/2014/main" id="{852F63DC-B283-24E2-F7A8-0BB2419E156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45823" y="-102"/>
            <a:ext cx="936869" cy="7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2" name="Picture 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68245CB7-4ABC-F8E2-A9D0-89224569D3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46912"/>
            <a:ext cx="2639064" cy="554100"/>
          </a:xfrm>
          <a:prstGeom prst="rect">
            <a:avLst/>
          </a:prstGeom>
        </p:spPr>
      </p:pic>
      <p:pic>
        <p:nvPicPr>
          <p:cNvPr id="3" name="Picture 2" descr="A logo of a building">
            <a:extLst>
              <a:ext uri="{FF2B5EF4-FFF2-40B4-BE49-F238E27FC236}">
                <a16:creationId xmlns:a16="http://schemas.microsoft.com/office/drawing/2014/main" id="{E0AE3B57-08C4-E599-82E7-9A5920559E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45823" y="-102"/>
            <a:ext cx="936869" cy="7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2" name="Picture 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54CA5D8F-3F42-4B98-4D03-E717D2952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285952"/>
            <a:ext cx="2639064" cy="554100"/>
          </a:xfrm>
          <a:prstGeom prst="rect">
            <a:avLst/>
          </a:prstGeom>
        </p:spPr>
      </p:pic>
      <p:pic>
        <p:nvPicPr>
          <p:cNvPr id="3" name="Picture 2" descr="A logo of a building">
            <a:extLst>
              <a:ext uri="{FF2B5EF4-FFF2-40B4-BE49-F238E27FC236}">
                <a16:creationId xmlns:a16="http://schemas.microsoft.com/office/drawing/2014/main" id="{7D4CBE6A-BB52-4BE8-54B7-B03ED39581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45823" y="-102"/>
            <a:ext cx="936869" cy="7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2" name="Picture 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39154AD4-335C-07A6-111F-2658E6713C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285952"/>
            <a:ext cx="2639064" cy="554100"/>
          </a:xfrm>
          <a:prstGeom prst="rect">
            <a:avLst/>
          </a:prstGeom>
        </p:spPr>
      </p:pic>
      <p:pic>
        <p:nvPicPr>
          <p:cNvPr id="3" name="Picture 2" descr="A logo of a building">
            <a:extLst>
              <a:ext uri="{FF2B5EF4-FFF2-40B4-BE49-F238E27FC236}">
                <a16:creationId xmlns:a16="http://schemas.microsoft.com/office/drawing/2014/main" id="{3254C133-6D05-9864-B2D2-53AD594116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45823" y="-102"/>
            <a:ext cx="936869" cy="7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pic>
        <p:nvPicPr>
          <p:cNvPr id="2" name="Picture 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4A817C4C-EA65-E40C-352F-E88C59FF56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16432"/>
            <a:ext cx="2639064" cy="554100"/>
          </a:xfrm>
          <a:prstGeom prst="rect">
            <a:avLst/>
          </a:prstGeom>
        </p:spPr>
      </p:pic>
      <p:pic>
        <p:nvPicPr>
          <p:cNvPr id="3" name="Picture 2" descr="A logo of a building">
            <a:extLst>
              <a:ext uri="{FF2B5EF4-FFF2-40B4-BE49-F238E27FC236}">
                <a16:creationId xmlns:a16="http://schemas.microsoft.com/office/drawing/2014/main" id="{2F5E8F31-7BE6-3362-654A-8318A6C127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45823" y="-102"/>
            <a:ext cx="936869" cy="7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pic>
        <p:nvPicPr>
          <p:cNvPr id="2" name="Picture 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8AA60D92-4ADA-954C-FE6C-5BE932DC48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16432"/>
            <a:ext cx="2639064" cy="554100"/>
          </a:xfrm>
          <a:prstGeom prst="rect">
            <a:avLst/>
          </a:prstGeom>
        </p:spPr>
      </p:pic>
      <p:pic>
        <p:nvPicPr>
          <p:cNvPr id="3" name="Picture 2" descr="A logo of a building">
            <a:extLst>
              <a:ext uri="{FF2B5EF4-FFF2-40B4-BE49-F238E27FC236}">
                <a16:creationId xmlns:a16="http://schemas.microsoft.com/office/drawing/2014/main" id="{33F322BF-27EC-06F7-4725-60D4ED3439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45823" y="-102"/>
            <a:ext cx="936869" cy="7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7875E41-4794-1751-DF6F-4E269FAF6F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10365" y="5371"/>
            <a:ext cx="2581635" cy="762106"/>
          </a:xfrm>
          <a:prstGeom prst="rect">
            <a:avLst/>
          </a:prstGeom>
        </p:spPr>
      </p:pic>
      <p:pic>
        <p:nvPicPr>
          <p:cNvPr id="10" name="Picture 9" descr="A logo of a building&#10;&#10;Description automatically generated">
            <a:extLst>
              <a:ext uri="{FF2B5EF4-FFF2-40B4-BE49-F238E27FC236}">
                <a16:creationId xmlns:a16="http://schemas.microsoft.com/office/drawing/2014/main" id="{DB8F4C66-1738-E1A8-2D3D-38EF5B10A5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66702" y="1921066"/>
            <a:ext cx="4021157" cy="3015868"/>
          </a:xfrm>
          <a:prstGeom prst="rect">
            <a:avLst/>
          </a:prstGeom>
        </p:spPr>
      </p:pic>
      <p:pic>
        <p:nvPicPr>
          <p:cNvPr id="17" name="Picture 16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C835B4D5-443D-739A-8D29-BE36035114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285952"/>
            <a:ext cx="2639064" cy="5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7" name="Picture 6" descr="A logo of a building">
            <a:extLst>
              <a:ext uri="{FF2B5EF4-FFF2-40B4-BE49-F238E27FC236}">
                <a16:creationId xmlns:a16="http://schemas.microsoft.com/office/drawing/2014/main" id="{59ADA32D-DA5B-648B-F53E-72831306C6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45823" y="-102"/>
            <a:ext cx="936869" cy="7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2" name="Picture 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A7649CF7-2AA9-DF22-2AA9-132A9ECC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16432"/>
            <a:ext cx="2639064" cy="554100"/>
          </a:xfrm>
          <a:prstGeom prst="rect">
            <a:avLst/>
          </a:prstGeom>
        </p:spPr>
      </p:pic>
      <p:pic>
        <p:nvPicPr>
          <p:cNvPr id="4" name="Picture 3" descr="A logo of a building">
            <a:extLst>
              <a:ext uri="{FF2B5EF4-FFF2-40B4-BE49-F238E27FC236}">
                <a16:creationId xmlns:a16="http://schemas.microsoft.com/office/drawing/2014/main" id="{40F4AC5C-A808-0278-D833-8EC66C6332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45823" y="-102"/>
            <a:ext cx="936869" cy="7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5" name="Picture 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021596A3-A3E8-273F-EDFA-37F7B20F2C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46912"/>
            <a:ext cx="2639064" cy="554100"/>
          </a:xfrm>
          <a:prstGeom prst="rect">
            <a:avLst/>
          </a:prstGeom>
        </p:spPr>
      </p:pic>
      <p:pic>
        <p:nvPicPr>
          <p:cNvPr id="6" name="Picture 5" descr="A logo of a building">
            <a:extLst>
              <a:ext uri="{FF2B5EF4-FFF2-40B4-BE49-F238E27FC236}">
                <a16:creationId xmlns:a16="http://schemas.microsoft.com/office/drawing/2014/main" id="{E68F8B6A-BAAD-83FD-8FFE-C72EE58872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45823" y="-102"/>
            <a:ext cx="936869" cy="7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5" name="Picture 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046A6D5B-EB20-C5ED-3D9E-1657291ABD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16432"/>
            <a:ext cx="2639064" cy="554100"/>
          </a:xfrm>
          <a:prstGeom prst="rect">
            <a:avLst/>
          </a:prstGeom>
        </p:spPr>
      </p:pic>
      <p:pic>
        <p:nvPicPr>
          <p:cNvPr id="10" name="Picture 9" descr="A logo of a building">
            <a:extLst>
              <a:ext uri="{FF2B5EF4-FFF2-40B4-BE49-F238E27FC236}">
                <a16:creationId xmlns:a16="http://schemas.microsoft.com/office/drawing/2014/main" id="{7475480B-E869-3664-51CB-CD67318A10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45823" y="-102"/>
            <a:ext cx="936869" cy="7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pic>
        <p:nvPicPr>
          <p:cNvPr id="5" name="Picture 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064ADFE8-F1A8-3C91-9CBC-EFF54CF03D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46912"/>
            <a:ext cx="2639064" cy="554100"/>
          </a:xfrm>
          <a:prstGeom prst="rect">
            <a:avLst/>
          </a:prstGeom>
        </p:spPr>
      </p:pic>
      <p:pic>
        <p:nvPicPr>
          <p:cNvPr id="6" name="Picture 5" descr="A logo of a building">
            <a:extLst>
              <a:ext uri="{FF2B5EF4-FFF2-40B4-BE49-F238E27FC236}">
                <a16:creationId xmlns:a16="http://schemas.microsoft.com/office/drawing/2014/main" id="{1877E2D2-15B2-07E0-534D-0C1E6C3337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45823" y="-102"/>
            <a:ext cx="936869" cy="7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2" name="Picture 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09C3B101-6B15-6281-DF82-836FFBCD6C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480" y="6316432"/>
            <a:ext cx="2639064" cy="554100"/>
          </a:xfrm>
          <a:prstGeom prst="rect">
            <a:avLst/>
          </a:prstGeom>
        </p:spPr>
      </p:pic>
      <p:pic>
        <p:nvPicPr>
          <p:cNvPr id="3" name="Picture 2" descr="A logo of a building">
            <a:extLst>
              <a:ext uri="{FF2B5EF4-FFF2-40B4-BE49-F238E27FC236}">
                <a16:creationId xmlns:a16="http://schemas.microsoft.com/office/drawing/2014/main" id="{D3CC58BC-8154-068A-CE4D-25515D701A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45823" y="-102"/>
            <a:ext cx="936869" cy="7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pic>
        <p:nvPicPr>
          <p:cNvPr id="2" name="Picture 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B1669D3E-1B01-F1B2-92B2-DD280C47D9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16432"/>
            <a:ext cx="2639064" cy="554100"/>
          </a:xfrm>
          <a:prstGeom prst="rect">
            <a:avLst/>
          </a:prstGeom>
        </p:spPr>
      </p:pic>
      <p:pic>
        <p:nvPicPr>
          <p:cNvPr id="4" name="Picture 3" descr="A logo of a building">
            <a:extLst>
              <a:ext uri="{FF2B5EF4-FFF2-40B4-BE49-F238E27FC236}">
                <a16:creationId xmlns:a16="http://schemas.microsoft.com/office/drawing/2014/main" id="{1F9ED962-09F6-7212-7B1E-519914E9C8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45823" y="-102"/>
            <a:ext cx="936869" cy="7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5/5/2024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ride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w3school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Pertemuan 12</a:t>
            </a:r>
            <a:br>
              <a:rPr lang="en-US" dirty="0"/>
            </a:br>
            <a:r>
              <a:rPr lang="en-US" dirty="0"/>
              <a:t>DRL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 AJAR BASIS DATA 2024</a:t>
            </a:r>
          </a:p>
        </p:txBody>
      </p:sp>
      <p:pic>
        <p:nvPicPr>
          <p:cNvPr id="10" name="Picture Placeholder 9" descr="cityscape&#10;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Google Shape;221;p9">
            <a:extLst>
              <a:ext uri="{FF2B5EF4-FFF2-40B4-BE49-F238E27FC236}">
                <a16:creationId xmlns:a16="http://schemas.microsoft.com/office/drawing/2014/main" id="{FA713727-EA8E-9B09-C1B7-0A4ED0378F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QUERY (SELECT-IN)</a:t>
            </a:r>
            <a:endParaRPr/>
          </a:p>
        </p:txBody>
      </p:sp>
      <p:sp>
        <p:nvSpPr>
          <p:cNvPr id="3" name="Google Shape;222;p9">
            <a:extLst>
              <a:ext uri="{FF2B5EF4-FFF2-40B4-BE49-F238E27FC236}">
                <a16:creationId xmlns:a16="http://schemas.microsoft.com/office/drawing/2014/main" id="{41344421-1973-919C-4511-FFD890415F9E}"/>
              </a:ext>
            </a:extLst>
          </p:cNvPr>
          <p:cNvSpPr txBox="1">
            <a:spLocks/>
          </p:cNvSpPr>
          <p:nvPr/>
        </p:nvSpPr>
        <p:spPr>
          <a:xfrm>
            <a:off x="457200" y="1556792"/>
            <a:ext cx="8229600" cy="115212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80000"/>
              </a:lnSpc>
              <a:spcBef>
                <a:spcPts val="0"/>
              </a:spcBef>
              <a:buSzPts val="1850"/>
              <a:buFont typeface="Arial" panose="020B0604020202020204" pitchFamily="34" charset="0"/>
              <a:buNone/>
            </a:pPr>
            <a:r>
              <a:rPr lang="en-US" sz="18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en-US" sz="185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lang="en-US"/>
          </a:p>
          <a:p>
            <a:pPr marL="114300" indent="0">
              <a:lnSpc>
                <a:spcPct val="80000"/>
              </a:lnSpc>
              <a:spcBef>
                <a:spcPts val="370"/>
              </a:spcBef>
              <a:buSzPts val="1850"/>
              <a:buFont typeface="Arial" panose="020B0604020202020204" pitchFamily="34" charset="0"/>
              <a:buNone/>
            </a:pPr>
            <a:r>
              <a:rPr lang="en-US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column_name(s)</a:t>
            </a:r>
            <a:b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b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(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value1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value2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...);</a:t>
            </a:r>
            <a:endParaRPr lang="en-US" sz="1850">
              <a:latin typeface="Calibri"/>
              <a:ea typeface="Calibri"/>
              <a:cs typeface="Calibri"/>
              <a:sym typeface="Calibri"/>
            </a:endParaRPr>
          </a:p>
          <a:p>
            <a:pPr marL="114300" indent="0">
              <a:lnSpc>
                <a:spcPct val="80000"/>
              </a:lnSpc>
              <a:spcBef>
                <a:spcPts val="370"/>
              </a:spcBef>
              <a:buSzPts val="1850"/>
              <a:buFont typeface="Arial" panose="020B0604020202020204" pitchFamily="34" charset="0"/>
              <a:buNone/>
            </a:pPr>
            <a:endParaRPr lang="en-US" sz="1850" b="1"/>
          </a:p>
          <a:p>
            <a:pPr marL="114300" indent="0">
              <a:lnSpc>
                <a:spcPct val="80000"/>
              </a:lnSpc>
              <a:spcBef>
                <a:spcPts val="370"/>
              </a:spcBef>
              <a:buSzPts val="1850"/>
              <a:buFont typeface="Arial" panose="020B0604020202020204" pitchFamily="34" charset="0"/>
              <a:buNone/>
            </a:pPr>
            <a:endParaRPr lang="en-US" sz="1850"/>
          </a:p>
        </p:txBody>
      </p:sp>
      <p:sp>
        <p:nvSpPr>
          <p:cNvPr id="5" name="Google Shape;223;p9">
            <a:extLst>
              <a:ext uri="{FF2B5EF4-FFF2-40B4-BE49-F238E27FC236}">
                <a16:creationId xmlns:a16="http://schemas.microsoft.com/office/drawing/2014/main" id="{0D415C8F-3666-BA80-9D82-24321A53554E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id-ID" smtClean="0"/>
              <a:pPr algn="r"/>
              <a:t>10</a:t>
            </a:fld>
            <a:endParaRPr lang="id-ID"/>
          </a:p>
        </p:txBody>
      </p:sp>
      <p:sp>
        <p:nvSpPr>
          <p:cNvPr id="6" name="Google Shape;224;p9">
            <a:extLst>
              <a:ext uri="{FF2B5EF4-FFF2-40B4-BE49-F238E27FC236}">
                <a16:creationId xmlns:a16="http://schemas.microsoft.com/office/drawing/2014/main" id="{72EE0DF9-62D6-6DC3-8FF0-E3EC19C1D49B}"/>
              </a:ext>
            </a:extLst>
          </p:cNvPr>
          <p:cNvSpPr txBox="1"/>
          <p:nvPr/>
        </p:nvSpPr>
        <p:spPr>
          <a:xfrm>
            <a:off x="457200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7" name="Google Shape;225;p9">
            <a:extLst>
              <a:ext uri="{FF2B5EF4-FFF2-40B4-BE49-F238E27FC236}">
                <a16:creationId xmlns:a16="http://schemas.microsoft.com/office/drawing/2014/main" id="{F55BB489-AA0E-D04C-27FF-4290FAD9F3DC}"/>
              </a:ext>
            </a:extLst>
          </p:cNvPr>
          <p:cNvSpPr txBox="1"/>
          <p:nvPr/>
        </p:nvSpPr>
        <p:spPr>
          <a:xfrm>
            <a:off x="457200" y="4643844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8" name="Google Shape;226;p9">
            <a:extLst>
              <a:ext uri="{FF2B5EF4-FFF2-40B4-BE49-F238E27FC236}">
                <a16:creationId xmlns:a16="http://schemas.microsoft.com/office/drawing/2014/main" id="{41A9AFA1-AE16-9952-4021-B61F2FFC14DB}"/>
              </a:ext>
            </a:extLst>
          </p:cNvPr>
          <p:cNvSpPr/>
          <p:nvPr/>
        </p:nvSpPr>
        <p:spPr>
          <a:xfrm>
            <a:off x="2524336" y="3340960"/>
            <a:ext cx="409532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*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nilai_huruf 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('A','C');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" name="Google Shape;227;p9">
            <a:extLst>
              <a:ext uri="{FF2B5EF4-FFF2-40B4-BE49-F238E27FC236}">
                <a16:creationId xmlns:a16="http://schemas.microsoft.com/office/drawing/2014/main" id="{CF29765D-554F-D6D6-63DD-58CFD50D75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3177" r="69844" b="12885"/>
          <a:stretch/>
        </p:blipFill>
        <p:spPr>
          <a:xfrm>
            <a:off x="2069974" y="5013176"/>
            <a:ext cx="5004049" cy="1387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6501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Google Shape;232;p10">
            <a:extLst>
              <a:ext uri="{FF2B5EF4-FFF2-40B4-BE49-F238E27FC236}">
                <a16:creationId xmlns:a16="http://schemas.microsoft.com/office/drawing/2014/main" id="{ABD0A572-C7C7-D864-CEB9-508EBAABA9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450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QUERY (SELECT-BETWEEN)</a:t>
            </a:r>
            <a:endParaRPr/>
          </a:p>
        </p:txBody>
      </p:sp>
      <p:sp>
        <p:nvSpPr>
          <p:cNvPr id="3" name="Google Shape;233;p10">
            <a:extLst>
              <a:ext uri="{FF2B5EF4-FFF2-40B4-BE49-F238E27FC236}">
                <a16:creationId xmlns:a16="http://schemas.microsoft.com/office/drawing/2014/main" id="{703B41D7-8702-6A18-73D1-2DA5F28195D8}"/>
              </a:ext>
            </a:extLst>
          </p:cNvPr>
          <p:cNvSpPr txBox="1">
            <a:spLocks/>
          </p:cNvSpPr>
          <p:nvPr/>
        </p:nvSpPr>
        <p:spPr>
          <a:xfrm>
            <a:off x="894522" y="1556792"/>
            <a:ext cx="8229600" cy="115212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80000"/>
              </a:lnSpc>
              <a:spcBef>
                <a:spcPts val="0"/>
              </a:spcBef>
              <a:buSzPts val="1850"/>
              <a:buFont typeface="Arial" panose="020B0604020202020204" pitchFamily="34" charset="0"/>
              <a:buNone/>
            </a:pPr>
            <a:r>
              <a:rPr lang="en-US" sz="18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en-US" sz="185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lang="en-US"/>
          </a:p>
          <a:p>
            <a:pPr marL="114300" indent="0">
              <a:lnSpc>
                <a:spcPct val="80000"/>
              </a:lnSpc>
              <a:spcBef>
                <a:spcPts val="370"/>
              </a:spcBef>
              <a:buSzPts val="1850"/>
              <a:buFont typeface="Arial" panose="020B0604020202020204" pitchFamily="34" charset="0"/>
              <a:buNone/>
            </a:pPr>
            <a:r>
              <a:rPr lang="en-US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column_name(s)</a:t>
            </a:r>
            <a:b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b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 </a:t>
            </a:r>
            <a:r>
              <a:rPr lang="en-US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BETWEEN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value1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value2;</a:t>
            </a:r>
            <a:endParaRPr lang="en-US" sz="1850">
              <a:latin typeface="Calibri"/>
              <a:ea typeface="Calibri"/>
              <a:cs typeface="Calibri"/>
              <a:sym typeface="Calibri"/>
            </a:endParaRPr>
          </a:p>
          <a:p>
            <a:pPr marL="114300" indent="0">
              <a:lnSpc>
                <a:spcPct val="80000"/>
              </a:lnSpc>
              <a:spcBef>
                <a:spcPts val="370"/>
              </a:spcBef>
              <a:buSzPts val="1850"/>
              <a:buFont typeface="Arial" panose="020B0604020202020204" pitchFamily="34" charset="0"/>
              <a:buNone/>
            </a:pPr>
            <a:endParaRPr lang="en-US" sz="1850" b="1"/>
          </a:p>
          <a:p>
            <a:pPr marL="114300" indent="0">
              <a:lnSpc>
                <a:spcPct val="80000"/>
              </a:lnSpc>
              <a:spcBef>
                <a:spcPts val="370"/>
              </a:spcBef>
              <a:buSzPts val="1850"/>
              <a:buFont typeface="Arial" panose="020B0604020202020204" pitchFamily="34" charset="0"/>
              <a:buNone/>
            </a:pPr>
            <a:endParaRPr lang="en-US" sz="1850"/>
          </a:p>
        </p:txBody>
      </p:sp>
      <p:sp>
        <p:nvSpPr>
          <p:cNvPr id="5" name="Google Shape;234;p10">
            <a:extLst>
              <a:ext uri="{FF2B5EF4-FFF2-40B4-BE49-F238E27FC236}">
                <a16:creationId xmlns:a16="http://schemas.microsoft.com/office/drawing/2014/main" id="{AE7A99D7-E496-1FB8-2B2A-FFDB1C25A516}"/>
              </a:ext>
            </a:extLst>
          </p:cNvPr>
          <p:cNvSpPr txBox="1">
            <a:spLocks/>
          </p:cNvSpPr>
          <p:nvPr/>
        </p:nvSpPr>
        <p:spPr>
          <a:xfrm>
            <a:off x="6990522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id-ID" smtClean="0"/>
              <a:pPr algn="r"/>
              <a:t>11</a:t>
            </a:fld>
            <a:endParaRPr lang="id-ID"/>
          </a:p>
        </p:txBody>
      </p:sp>
      <p:sp>
        <p:nvSpPr>
          <p:cNvPr id="6" name="Google Shape;235;p10">
            <a:extLst>
              <a:ext uri="{FF2B5EF4-FFF2-40B4-BE49-F238E27FC236}">
                <a16:creationId xmlns:a16="http://schemas.microsoft.com/office/drawing/2014/main" id="{92937E19-2282-1C41-09A5-609A384A1055}"/>
              </a:ext>
            </a:extLst>
          </p:cNvPr>
          <p:cNvSpPr txBox="1"/>
          <p:nvPr/>
        </p:nvSpPr>
        <p:spPr>
          <a:xfrm>
            <a:off x="894522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7" name="Google Shape;236;p10">
            <a:extLst>
              <a:ext uri="{FF2B5EF4-FFF2-40B4-BE49-F238E27FC236}">
                <a16:creationId xmlns:a16="http://schemas.microsoft.com/office/drawing/2014/main" id="{6719F516-1590-49AF-A5F0-789CB14692DB}"/>
              </a:ext>
            </a:extLst>
          </p:cNvPr>
          <p:cNvSpPr txBox="1"/>
          <p:nvPr/>
        </p:nvSpPr>
        <p:spPr>
          <a:xfrm>
            <a:off x="899086" y="460115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8" name="Google Shape;237;p10">
            <a:extLst>
              <a:ext uri="{FF2B5EF4-FFF2-40B4-BE49-F238E27FC236}">
                <a16:creationId xmlns:a16="http://schemas.microsoft.com/office/drawing/2014/main" id="{2E6BFD4B-8E82-2693-8EE6-CCD394F32516}"/>
              </a:ext>
            </a:extLst>
          </p:cNvPr>
          <p:cNvSpPr/>
          <p:nvPr/>
        </p:nvSpPr>
        <p:spPr>
          <a:xfrm>
            <a:off x="3425146" y="3308791"/>
            <a:ext cx="301520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*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nilai_huruf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BETWEEN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'B' 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'D';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" name="Google Shape;238;p10">
            <a:extLst>
              <a:ext uri="{FF2B5EF4-FFF2-40B4-BE49-F238E27FC236}">
                <a16:creationId xmlns:a16="http://schemas.microsoft.com/office/drawing/2014/main" id="{8D6201E0-F1FE-1775-99A5-C5729C5756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6562" r="70156" b="12843"/>
          <a:stretch/>
        </p:blipFill>
        <p:spPr>
          <a:xfrm>
            <a:off x="1857165" y="4979990"/>
            <a:ext cx="6313441" cy="134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78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Google Shape;243;p11">
            <a:extLst>
              <a:ext uri="{FF2B5EF4-FFF2-40B4-BE49-F238E27FC236}">
                <a16:creationId xmlns:a16="http://schemas.microsoft.com/office/drawing/2014/main" id="{4328139F-8C10-8ED5-3E49-0B7D7BF8F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6816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QUERY (SELECT-LIKE)</a:t>
            </a:r>
            <a:endParaRPr/>
          </a:p>
        </p:txBody>
      </p:sp>
      <p:sp>
        <p:nvSpPr>
          <p:cNvPr id="3" name="Google Shape;244;p11">
            <a:extLst>
              <a:ext uri="{FF2B5EF4-FFF2-40B4-BE49-F238E27FC236}">
                <a16:creationId xmlns:a16="http://schemas.microsoft.com/office/drawing/2014/main" id="{FC8CC488-4A47-77A9-E330-5D5B5292D4E3}"/>
              </a:ext>
            </a:extLst>
          </p:cNvPr>
          <p:cNvSpPr txBox="1">
            <a:spLocks/>
          </p:cNvSpPr>
          <p:nvPr/>
        </p:nvSpPr>
        <p:spPr>
          <a:xfrm>
            <a:off x="1977888" y="1556792"/>
            <a:ext cx="8229600" cy="115212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80000"/>
              </a:lnSpc>
              <a:spcBef>
                <a:spcPts val="0"/>
              </a:spcBef>
              <a:buSzPts val="1850"/>
              <a:buFont typeface="Arial" panose="020B0604020202020204" pitchFamily="34" charset="0"/>
              <a:buNone/>
            </a:pPr>
            <a:r>
              <a:rPr lang="en-US" sz="18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en-US" sz="185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lang="en-US"/>
          </a:p>
          <a:p>
            <a:pPr marL="114300" indent="0">
              <a:lnSpc>
                <a:spcPct val="80000"/>
              </a:lnSpc>
              <a:spcBef>
                <a:spcPts val="370"/>
              </a:spcBef>
              <a:buSzPts val="1850"/>
              <a:buFont typeface="Arial" panose="020B0604020202020204" pitchFamily="34" charset="0"/>
              <a:buNone/>
            </a:pPr>
            <a:r>
              <a:rPr lang="en-US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column1,column2,...</a:t>
            </a:r>
            <a:b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b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columnN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LIKE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pattern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en-US" sz="1850">
              <a:latin typeface="Calibri"/>
              <a:ea typeface="Calibri"/>
              <a:cs typeface="Calibri"/>
              <a:sym typeface="Calibri"/>
            </a:endParaRPr>
          </a:p>
          <a:p>
            <a:pPr marL="114300" indent="0">
              <a:lnSpc>
                <a:spcPct val="80000"/>
              </a:lnSpc>
              <a:spcBef>
                <a:spcPts val="370"/>
              </a:spcBef>
              <a:buSzPts val="1850"/>
              <a:buFont typeface="Arial" panose="020B0604020202020204" pitchFamily="34" charset="0"/>
              <a:buNone/>
            </a:pPr>
            <a:endParaRPr lang="en-US" sz="1850" b="1"/>
          </a:p>
          <a:p>
            <a:pPr marL="114300" indent="0">
              <a:lnSpc>
                <a:spcPct val="80000"/>
              </a:lnSpc>
              <a:spcBef>
                <a:spcPts val="370"/>
              </a:spcBef>
              <a:buSzPts val="1850"/>
              <a:buFont typeface="Arial" panose="020B0604020202020204" pitchFamily="34" charset="0"/>
              <a:buNone/>
            </a:pPr>
            <a:endParaRPr lang="en-US" sz="1850"/>
          </a:p>
        </p:txBody>
      </p:sp>
      <p:sp>
        <p:nvSpPr>
          <p:cNvPr id="5" name="Google Shape;245;p11">
            <a:extLst>
              <a:ext uri="{FF2B5EF4-FFF2-40B4-BE49-F238E27FC236}">
                <a16:creationId xmlns:a16="http://schemas.microsoft.com/office/drawing/2014/main" id="{99F958B1-8B43-C87E-DDE7-652FAC5AFFD0}"/>
              </a:ext>
            </a:extLst>
          </p:cNvPr>
          <p:cNvSpPr txBox="1">
            <a:spLocks/>
          </p:cNvSpPr>
          <p:nvPr/>
        </p:nvSpPr>
        <p:spPr>
          <a:xfrm>
            <a:off x="8073888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id-ID" smtClean="0"/>
              <a:pPr algn="r"/>
              <a:t>12</a:t>
            </a:fld>
            <a:endParaRPr lang="id-ID"/>
          </a:p>
        </p:txBody>
      </p:sp>
      <p:sp>
        <p:nvSpPr>
          <p:cNvPr id="6" name="Google Shape;246;p11">
            <a:extLst>
              <a:ext uri="{FF2B5EF4-FFF2-40B4-BE49-F238E27FC236}">
                <a16:creationId xmlns:a16="http://schemas.microsoft.com/office/drawing/2014/main" id="{BB644947-0C0A-3650-27E2-3C25A3EAA9D6}"/>
              </a:ext>
            </a:extLst>
          </p:cNvPr>
          <p:cNvSpPr txBox="1"/>
          <p:nvPr/>
        </p:nvSpPr>
        <p:spPr>
          <a:xfrm>
            <a:off x="1977888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7" name="Google Shape;247;p11">
            <a:extLst>
              <a:ext uri="{FF2B5EF4-FFF2-40B4-BE49-F238E27FC236}">
                <a16:creationId xmlns:a16="http://schemas.microsoft.com/office/drawing/2014/main" id="{1CA1AEFD-1B02-AA88-4CFE-59AAE843DCFA}"/>
              </a:ext>
            </a:extLst>
          </p:cNvPr>
          <p:cNvSpPr txBox="1"/>
          <p:nvPr/>
        </p:nvSpPr>
        <p:spPr>
          <a:xfrm>
            <a:off x="1977888" y="4715852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8" name="Google Shape;248;p11">
            <a:extLst>
              <a:ext uri="{FF2B5EF4-FFF2-40B4-BE49-F238E27FC236}">
                <a16:creationId xmlns:a16="http://schemas.microsoft.com/office/drawing/2014/main" id="{A4C1BE5C-F726-C8D6-CDAA-B3E8865365BF}"/>
              </a:ext>
            </a:extLst>
          </p:cNvPr>
          <p:cNvSpPr/>
          <p:nvPr/>
        </p:nvSpPr>
        <p:spPr>
          <a:xfrm>
            <a:off x="4513075" y="3425911"/>
            <a:ext cx="315922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*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mahasiswa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nama 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like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'%ra%‘;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" name="Google Shape;249;p11">
            <a:extLst>
              <a:ext uri="{FF2B5EF4-FFF2-40B4-BE49-F238E27FC236}">
                <a16:creationId xmlns:a16="http://schemas.microsoft.com/office/drawing/2014/main" id="{DABE4598-08DD-4300-4FF0-E947336E0F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6823" r="71250" b="13541"/>
          <a:stretch/>
        </p:blipFill>
        <p:spPr>
          <a:xfrm>
            <a:off x="3140360" y="5213920"/>
            <a:ext cx="6163582" cy="1239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055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Google Shape;254;p12">
            <a:extLst>
              <a:ext uri="{FF2B5EF4-FFF2-40B4-BE49-F238E27FC236}">
                <a16:creationId xmlns:a16="http://schemas.microsoft.com/office/drawing/2014/main" id="{B64A6E95-22A6-D099-419E-F7C80A0FC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3039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QUERY (SELECT-GROUP BY)</a:t>
            </a:r>
            <a:endParaRPr/>
          </a:p>
        </p:txBody>
      </p:sp>
      <p:sp>
        <p:nvSpPr>
          <p:cNvPr id="3" name="Google Shape;255;p12">
            <a:extLst>
              <a:ext uri="{FF2B5EF4-FFF2-40B4-BE49-F238E27FC236}">
                <a16:creationId xmlns:a16="http://schemas.microsoft.com/office/drawing/2014/main" id="{428C3A70-6DFE-6B50-D04F-FA957F78FA8C}"/>
              </a:ext>
            </a:extLst>
          </p:cNvPr>
          <p:cNvSpPr txBox="1">
            <a:spLocks/>
          </p:cNvSpPr>
          <p:nvPr/>
        </p:nvSpPr>
        <p:spPr>
          <a:xfrm>
            <a:off x="2594111" y="1556792"/>
            <a:ext cx="8229600" cy="13496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80000"/>
              </a:lnSpc>
              <a:spcBef>
                <a:spcPts val="0"/>
              </a:spcBef>
              <a:buSzPts val="1700"/>
              <a:buFont typeface="Arial" panose="020B0604020202020204" pitchFamily="34" charset="0"/>
              <a:buNone/>
            </a:pPr>
            <a:r>
              <a:rPr lang="en-US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en-US" sz="17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lang="en-US"/>
          </a:p>
          <a:p>
            <a:pPr marL="114300" indent="0">
              <a:lnSpc>
                <a:spcPct val="80000"/>
              </a:lnSpc>
              <a:spcBef>
                <a:spcPts val="340"/>
              </a:spcBef>
              <a:buSzPts val="1700"/>
              <a:buFont typeface="Arial" panose="020B0604020202020204" pitchFamily="34" charset="0"/>
              <a:buNone/>
            </a:pPr>
            <a:r>
              <a:rPr lang="en-US" sz="17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column1</a:t>
            </a:r>
            <a: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column2,...</a:t>
            </a:r>
            <a:endParaRPr lang="en-US" sz="1700">
              <a:latin typeface="Calibri"/>
              <a:ea typeface="Calibri"/>
              <a:cs typeface="Calibri"/>
              <a:sym typeface="Calibri"/>
            </a:endParaRPr>
          </a:p>
          <a:p>
            <a:pPr marL="114300" indent="0">
              <a:lnSpc>
                <a:spcPct val="80000"/>
              </a:lnSpc>
              <a:spcBef>
                <a:spcPts val="340"/>
              </a:spcBef>
              <a:buSzPts val="1700"/>
              <a:buFont typeface="Arial" panose="020B0604020202020204" pitchFamily="34" charset="0"/>
              <a:buNone/>
            </a:pPr>
            <a:r>
              <a:rPr lang="en-US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b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b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7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column1, column2, ...</a:t>
            </a:r>
            <a: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en-US" sz="1700">
              <a:latin typeface="Calibri"/>
              <a:ea typeface="Calibri"/>
              <a:cs typeface="Calibri"/>
              <a:sym typeface="Calibri"/>
            </a:endParaRPr>
          </a:p>
          <a:p>
            <a:pPr marL="114300" indent="0">
              <a:lnSpc>
                <a:spcPct val="80000"/>
              </a:lnSpc>
              <a:spcBef>
                <a:spcPts val="340"/>
              </a:spcBef>
              <a:buSzPts val="1700"/>
              <a:buFont typeface="Arial" panose="020B0604020202020204" pitchFamily="34" charset="0"/>
              <a:buNone/>
            </a:pPr>
            <a:endParaRPr lang="en-US" sz="1700" b="1"/>
          </a:p>
          <a:p>
            <a:pPr marL="114300" indent="0">
              <a:lnSpc>
                <a:spcPct val="80000"/>
              </a:lnSpc>
              <a:spcBef>
                <a:spcPts val="340"/>
              </a:spcBef>
              <a:buSzPts val="1700"/>
              <a:buFont typeface="Arial" panose="020B0604020202020204" pitchFamily="34" charset="0"/>
              <a:buNone/>
            </a:pPr>
            <a:endParaRPr lang="en-US" sz="1700"/>
          </a:p>
        </p:txBody>
      </p:sp>
      <p:sp>
        <p:nvSpPr>
          <p:cNvPr id="6" name="Google Shape;257;p12">
            <a:extLst>
              <a:ext uri="{FF2B5EF4-FFF2-40B4-BE49-F238E27FC236}">
                <a16:creationId xmlns:a16="http://schemas.microsoft.com/office/drawing/2014/main" id="{3BC39C35-3527-A62D-472A-73EFD202D037}"/>
              </a:ext>
            </a:extLst>
          </p:cNvPr>
          <p:cNvSpPr txBox="1"/>
          <p:nvPr/>
        </p:nvSpPr>
        <p:spPr>
          <a:xfrm>
            <a:off x="2594111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7" name="Google Shape;258;p12">
            <a:extLst>
              <a:ext uri="{FF2B5EF4-FFF2-40B4-BE49-F238E27FC236}">
                <a16:creationId xmlns:a16="http://schemas.microsoft.com/office/drawing/2014/main" id="{B9A0AB09-0DA3-9908-2038-E1F7CC3D9E81}"/>
              </a:ext>
            </a:extLst>
          </p:cNvPr>
          <p:cNvSpPr txBox="1"/>
          <p:nvPr/>
        </p:nvSpPr>
        <p:spPr>
          <a:xfrm>
            <a:off x="2594111" y="4423880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8" name="Google Shape;259;p12">
            <a:extLst>
              <a:ext uri="{FF2B5EF4-FFF2-40B4-BE49-F238E27FC236}">
                <a16:creationId xmlns:a16="http://schemas.microsoft.com/office/drawing/2014/main" id="{EF4E911B-786D-080E-A141-DF803F101EB1}"/>
              </a:ext>
            </a:extLst>
          </p:cNvPr>
          <p:cNvSpPr/>
          <p:nvPr/>
        </p:nvSpPr>
        <p:spPr>
          <a:xfrm>
            <a:off x="3909727" y="3275740"/>
            <a:ext cx="559836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nim, kode_matakuliah, nilai_huruf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nilai_huruf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" name="Google Shape;260;p12">
            <a:extLst>
              <a:ext uri="{FF2B5EF4-FFF2-40B4-BE49-F238E27FC236}">
                <a16:creationId xmlns:a16="http://schemas.microsoft.com/office/drawing/2014/main" id="{F8F794D9-351B-1705-4D60-7B14321A0D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7083" r="73125" b="13281"/>
          <a:stretch/>
        </p:blipFill>
        <p:spPr>
          <a:xfrm>
            <a:off x="3173877" y="4793212"/>
            <a:ext cx="7207442" cy="1550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1698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5;p13">
            <a:extLst>
              <a:ext uri="{FF2B5EF4-FFF2-40B4-BE49-F238E27FC236}">
                <a16:creationId xmlns:a16="http://schemas.microsoft.com/office/drawing/2014/main" id="{AC0D2955-3BF1-4F94-D56E-666B2C89F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4927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QUERY (SELECT-ORDER BY)</a:t>
            </a:r>
            <a:endParaRPr/>
          </a:p>
        </p:txBody>
      </p:sp>
      <p:sp>
        <p:nvSpPr>
          <p:cNvPr id="3" name="Google Shape;266;p13">
            <a:extLst>
              <a:ext uri="{FF2B5EF4-FFF2-40B4-BE49-F238E27FC236}">
                <a16:creationId xmlns:a16="http://schemas.microsoft.com/office/drawing/2014/main" id="{2A5FBDD1-043E-0112-8F1C-3F1A17A2B5C6}"/>
              </a:ext>
            </a:extLst>
          </p:cNvPr>
          <p:cNvSpPr txBox="1">
            <a:spLocks/>
          </p:cNvSpPr>
          <p:nvPr/>
        </p:nvSpPr>
        <p:spPr>
          <a:xfrm>
            <a:off x="2285999" y="1556792"/>
            <a:ext cx="8229600" cy="13496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en-US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lang="en-US"/>
          </a:p>
          <a:p>
            <a:pPr marL="114300" indent="0">
              <a:spcBef>
                <a:spcPts val="400"/>
              </a:spcBef>
              <a:buSzPts val="2000"/>
              <a:buFont typeface="Arial" panose="020B0604020202020204" pitchFamily="34" charset="0"/>
              <a:buNone/>
            </a:pP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column1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column2, ...</a:t>
            </a:r>
            <a:b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b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column1, column2, ... </a:t>
            </a: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ASC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DESC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en-US" sz="2000">
              <a:latin typeface="Calibri"/>
              <a:ea typeface="Calibri"/>
              <a:cs typeface="Calibri"/>
              <a:sym typeface="Calibri"/>
            </a:endParaRPr>
          </a:p>
          <a:p>
            <a:pPr marL="114300" indent="0">
              <a:spcBef>
                <a:spcPts val="400"/>
              </a:spcBef>
              <a:buSzPts val="2000"/>
              <a:buFont typeface="Arial" panose="020B0604020202020204" pitchFamily="34" charset="0"/>
              <a:buNone/>
            </a:pPr>
            <a:endParaRPr lang="en-US" sz="2000" b="1"/>
          </a:p>
          <a:p>
            <a:pPr marL="114300" indent="0">
              <a:spcBef>
                <a:spcPts val="400"/>
              </a:spcBef>
              <a:buSzPts val="2000"/>
              <a:buFont typeface="Arial" panose="020B0604020202020204" pitchFamily="34" charset="0"/>
              <a:buNone/>
            </a:pPr>
            <a:endParaRPr lang="en-US" sz="2000"/>
          </a:p>
        </p:txBody>
      </p:sp>
      <p:sp>
        <p:nvSpPr>
          <p:cNvPr id="6" name="Google Shape;268;p13">
            <a:extLst>
              <a:ext uri="{FF2B5EF4-FFF2-40B4-BE49-F238E27FC236}">
                <a16:creationId xmlns:a16="http://schemas.microsoft.com/office/drawing/2014/main" id="{B1CB9C78-A51B-C392-0368-11EB47681C2B}"/>
              </a:ext>
            </a:extLst>
          </p:cNvPr>
          <p:cNvSpPr txBox="1"/>
          <p:nvPr/>
        </p:nvSpPr>
        <p:spPr>
          <a:xfrm>
            <a:off x="2285999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7" name="Google Shape;269;p13">
            <a:extLst>
              <a:ext uri="{FF2B5EF4-FFF2-40B4-BE49-F238E27FC236}">
                <a16:creationId xmlns:a16="http://schemas.microsoft.com/office/drawing/2014/main" id="{096C2D7C-E46B-90DB-1422-8B20FAAEE9A3}"/>
              </a:ext>
            </a:extLst>
          </p:cNvPr>
          <p:cNvSpPr txBox="1"/>
          <p:nvPr/>
        </p:nvSpPr>
        <p:spPr>
          <a:xfrm>
            <a:off x="2285999" y="4198974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8" name="Google Shape;270;p13">
            <a:extLst>
              <a:ext uri="{FF2B5EF4-FFF2-40B4-BE49-F238E27FC236}">
                <a16:creationId xmlns:a16="http://schemas.microsoft.com/office/drawing/2014/main" id="{9421C001-BDBE-6AEE-09E4-61C8BD479647}"/>
              </a:ext>
            </a:extLst>
          </p:cNvPr>
          <p:cNvSpPr/>
          <p:nvPr/>
        </p:nvSpPr>
        <p:spPr>
          <a:xfrm>
            <a:off x="4929199" y="3293930"/>
            <a:ext cx="29432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kode, nama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matakuliah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nama 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DESC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" name="Google Shape;271;p13">
            <a:extLst>
              <a:ext uri="{FF2B5EF4-FFF2-40B4-BE49-F238E27FC236}">
                <a16:creationId xmlns:a16="http://schemas.microsoft.com/office/drawing/2014/main" id="{E3B8D757-3382-5943-1B88-6555F435F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2135" r="73750" b="13030"/>
          <a:stretch/>
        </p:blipFill>
        <p:spPr>
          <a:xfrm>
            <a:off x="3368300" y="4581128"/>
            <a:ext cx="5984827" cy="2029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5205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6;p14">
            <a:extLst>
              <a:ext uri="{FF2B5EF4-FFF2-40B4-BE49-F238E27FC236}">
                <a16:creationId xmlns:a16="http://schemas.microsoft.com/office/drawing/2014/main" id="{D4AB5FE3-2B23-8278-095E-F92BB3437F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5475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150"/>
              <a:buFont typeface="Book Antiqua"/>
              <a:buNone/>
            </a:pPr>
            <a:r>
              <a:rPr lang="id-ID" sz="3150"/>
              <a:t>QUERY </a:t>
            </a:r>
            <a:br>
              <a:rPr lang="id-ID" sz="3150"/>
            </a:br>
            <a:r>
              <a:rPr lang="id-ID" sz="3150"/>
              <a:t>(SELECT-AND|OR|NOT )</a:t>
            </a:r>
            <a:endParaRPr/>
          </a:p>
        </p:txBody>
      </p:sp>
      <p:sp>
        <p:nvSpPr>
          <p:cNvPr id="3" name="Google Shape;277;p14">
            <a:extLst>
              <a:ext uri="{FF2B5EF4-FFF2-40B4-BE49-F238E27FC236}">
                <a16:creationId xmlns:a16="http://schemas.microsoft.com/office/drawing/2014/main" id="{943F02E9-9F2B-B34B-A1C5-80176451EC9A}"/>
              </a:ext>
            </a:extLst>
          </p:cNvPr>
          <p:cNvSpPr txBox="1">
            <a:spLocks/>
          </p:cNvSpPr>
          <p:nvPr/>
        </p:nvSpPr>
        <p:spPr>
          <a:xfrm>
            <a:off x="2196547" y="1556792"/>
            <a:ext cx="8229600" cy="13496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80000"/>
              </a:lnSpc>
              <a:spcBef>
                <a:spcPts val="0"/>
              </a:spcBef>
              <a:buSzPts val="1850"/>
              <a:buFont typeface="Arial" panose="020B0604020202020204" pitchFamily="34" charset="0"/>
              <a:buNone/>
            </a:pPr>
            <a:r>
              <a:rPr lang="en-US" sz="18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en-US" sz="185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lang="en-US"/>
          </a:p>
          <a:p>
            <a:pPr marL="114300" indent="0">
              <a:lnSpc>
                <a:spcPct val="80000"/>
              </a:lnSpc>
              <a:spcBef>
                <a:spcPts val="370"/>
              </a:spcBef>
              <a:buSzPts val="1850"/>
              <a:buFont typeface="Arial" panose="020B0604020202020204" pitchFamily="34" charset="0"/>
              <a:buNone/>
            </a:pPr>
            <a:r>
              <a:rPr lang="en-US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column1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column2, ...</a:t>
            </a:r>
            <a:b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b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condition1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AND|OR|NOT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condition2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 AND|OR|NOT 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condition3 ...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en-US" sz="1850">
              <a:latin typeface="Calibri"/>
              <a:ea typeface="Calibri"/>
              <a:cs typeface="Calibri"/>
              <a:sym typeface="Calibri"/>
            </a:endParaRPr>
          </a:p>
          <a:p>
            <a:pPr marL="114300" indent="0">
              <a:lnSpc>
                <a:spcPct val="80000"/>
              </a:lnSpc>
              <a:spcBef>
                <a:spcPts val="370"/>
              </a:spcBef>
              <a:buSzPts val="1850"/>
              <a:buFont typeface="Arial" panose="020B0604020202020204" pitchFamily="34" charset="0"/>
              <a:buNone/>
            </a:pPr>
            <a:endParaRPr lang="en-US" sz="1850" b="1"/>
          </a:p>
          <a:p>
            <a:pPr marL="114300" indent="0">
              <a:lnSpc>
                <a:spcPct val="80000"/>
              </a:lnSpc>
              <a:spcBef>
                <a:spcPts val="370"/>
              </a:spcBef>
              <a:buSzPts val="1850"/>
              <a:buFont typeface="Arial" panose="020B0604020202020204" pitchFamily="34" charset="0"/>
              <a:buNone/>
            </a:pPr>
            <a:endParaRPr lang="en-US" sz="1850"/>
          </a:p>
        </p:txBody>
      </p:sp>
      <p:sp>
        <p:nvSpPr>
          <p:cNvPr id="5" name="Google Shape;279;p14">
            <a:extLst>
              <a:ext uri="{FF2B5EF4-FFF2-40B4-BE49-F238E27FC236}">
                <a16:creationId xmlns:a16="http://schemas.microsoft.com/office/drawing/2014/main" id="{54F311F9-B8B3-A417-2B3C-F0CE52E768F3}"/>
              </a:ext>
            </a:extLst>
          </p:cNvPr>
          <p:cNvSpPr txBox="1"/>
          <p:nvPr/>
        </p:nvSpPr>
        <p:spPr>
          <a:xfrm>
            <a:off x="2196547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6" name="Google Shape;280;p14">
            <a:extLst>
              <a:ext uri="{FF2B5EF4-FFF2-40B4-BE49-F238E27FC236}">
                <a16:creationId xmlns:a16="http://schemas.microsoft.com/office/drawing/2014/main" id="{EA0CD349-9CF0-25EB-6E7C-80BE2F9620B4}"/>
              </a:ext>
            </a:extLst>
          </p:cNvPr>
          <p:cNvSpPr txBox="1"/>
          <p:nvPr/>
        </p:nvSpPr>
        <p:spPr>
          <a:xfrm>
            <a:off x="2196547" y="4797152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7" name="Google Shape;281;p14">
            <a:extLst>
              <a:ext uri="{FF2B5EF4-FFF2-40B4-BE49-F238E27FC236}">
                <a16:creationId xmlns:a16="http://schemas.microsoft.com/office/drawing/2014/main" id="{077B6BDF-5724-324F-5EA5-70D8FCBB59D4}"/>
              </a:ext>
            </a:extLst>
          </p:cNvPr>
          <p:cNvSpPr/>
          <p:nvPr/>
        </p:nvSpPr>
        <p:spPr>
          <a:xfrm>
            <a:off x="3737315" y="3319824"/>
            <a:ext cx="559836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*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nim = </a:t>
            </a:r>
            <a:r>
              <a:rPr lang="id-ID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171401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kode_matakuliah = 'ASD‘;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" name="Google Shape;282;p14">
            <a:extLst>
              <a:ext uri="{FF2B5EF4-FFF2-40B4-BE49-F238E27FC236}">
                <a16:creationId xmlns:a16="http://schemas.microsoft.com/office/drawing/2014/main" id="{AF6D6DCC-06A8-C77E-23CC-75A852C1F6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9687" r="70156" b="12760"/>
          <a:stretch/>
        </p:blipFill>
        <p:spPr>
          <a:xfrm>
            <a:off x="3070987" y="5229524"/>
            <a:ext cx="6637493" cy="1007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5167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7;p15">
            <a:extLst>
              <a:ext uri="{FF2B5EF4-FFF2-40B4-BE49-F238E27FC236}">
                <a16:creationId xmlns:a16="http://schemas.microsoft.com/office/drawing/2014/main" id="{ADB9BF76-F988-A95D-95FF-3238249B8A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83526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150"/>
              <a:buFont typeface="Book Antiqua"/>
              <a:buNone/>
            </a:pPr>
            <a:r>
              <a:rPr lang="id-ID" sz="3150"/>
              <a:t>QUERY </a:t>
            </a:r>
            <a:br>
              <a:rPr lang="id-ID" sz="3150"/>
            </a:br>
            <a:r>
              <a:rPr lang="id-ID" sz="2790"/>
              <a:t>(SELECT-UNION|INTERSECT|EXCEPT )</a:t>
            </a:r>
            <a:endParaRPr/>
          </a:p>
        </p:txBody>
      </p:sp>
      <p:sp>
        <p:nvSpPr>
          <p:cNvPr id="3" name="Google Shape;288;p15">
            <a:extLst>
              <a:ext uri="{FF2B5EF4-FFF2-40B4-BE49-F238E27FC236}">
                <a16:creationId xmlns:a16="http://schemas.microsoft.com/office/drawing/2014/main" id="{52038D14-2CF6-105B-7C71-CE00F8052DDC}"/>
              </a:ext>
            </a:extLst>
          </p:cNvPr>
          <p:cNvSpPr txBox="1">
            <a:spLocks/>
          </p:cNvSpPr>
          <p:nvPr/>
        </p:nvSpPr>
        <p:spPr>
          <a:xfrm>
            <a:off x="2514598" y="1556792"/>
            <a:ext cx="8229600" cy="13496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en-US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lang="en-US"/>
          </a:p>
          <a:p>
            <a:pPr marL="114300" indent="0">
              <a:spcBef>
                <a:spcPts val="400"/>
              </a:spcBef>
              <a:buSzPts val="2000"/>
              <a:buFont typeface="Arial" panose="020B0604020202020204" pitchFamily="34" charset="0"/>
              <a:buNone/>
            </a:pP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column_name(s)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table1</a:t>
            </a:r>
            <a:b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UNION|INTERSECT|EXCEPT</a:t>
            </a:r>
            <a:b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column_name(s)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table2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en-US" sz="2000">
              <a:latin typeface="Calibri"/>
              <a:ea typeface="Calibri"/>
              <a:cs typeface="Calibri"/>
              <a:sym typeface="Calibri"/>
            </a:endParaRPr>
          </a:p>
          <a:p>
            <a:pPr marL="114300" indent="0">
              <a:spcBef>
                <a:spcPts val="400"/>
              </a:spcBef>
              <a:buSzPts val="2000"/>
              <a:buFont typeface="Arial" panose="020B0604020202020204" pitchFamily="34" charset="0"/>
              <a:buNone/>
            </a:pPr>
            <a:endParaRPr lang="en-US" sz="2000" b="1"/>
          </a:p>
          <a:p>
            <a:pPr marL="114300" indent="0">
              <a:spcBef>
                <a:spcPts val="400"/>
              </a:spcBef>
              <a:buSzPts val="2000"/>
              <a:buFont typeface="Arial" panose="020B0604020202020204" pitchFamily="34" charset="0"/>
              <a:buNone/>
            </a:pPr>
            <a:endParaRPr lang="en-US" sz="2000"/>
          </a:p>
        </p:txBody>
      </p:sp>
      <p:sp>
        <p:nvSpPr>
          <p:cNvPr id="5" name="Google Shape;290;p15">
            <a:extLst>
              <a:ext uri="{FF2B5EF4-FFF2-40B4-BE49-F238E27FC236}">
                <a16:creationId xmlns:a16="http://schemas.microsoft.com/office/drawing/2014/main" id="{CB901297-559C-9D3B-D5E3-4A57DD0573B8}"/>
              </a:ext>
            </a:extLst>
          </p:cNvPr>
          <p:cNvSpPr txBox="1"/>
          <p:nvPr/>
        </p:nvSpPr>
        <p:spPr>
          <a:xfrm>
            <a:off x="2862906" y="3091074"/>
            <a:ext cx="6584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6" name="Google Shape;291;p15">
            <a:extLst>
              <a:ext uri="{FF2B5EF4-FFF2-40B4-BE49-F238E27FC236}">
                <a16:creationId xmlns:a16="http://schemas.microsoft.com/office/drawing/2014/main" id="{2F86EC3E-C7E7-A087-676E-23EFA5EE6C93}"/>
              </a:ext>
            </a:extLst>
          </p:cNvPr>
          <p:cNvSpPr txBox="1"/>
          <p:nvPr/>
        </p:nvSpPr>
        <p:spPr>
          <a:xfrm>
            <a:off x="7349478" y="2941200"/>
            <a:ext cx="29626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7" name="Google Shape;292;p15">
            <a:extLst>
              <a:ext uri="{FF2B5EF4-FFF2-40B4-BE49-F238E27FC236}">
                <a16:creationId xmlns:a16="http://schemas.microsoft.com/office/drawing/2014/main" id="{CFAA4A9B-8AA8-9FD0-05AA-7388C9686CCF}"/>
              </a:ext>
            </a:extLst>
          </p:cNvPr>
          <p:cNvSpPr/>
          <p:nvPr/>
        </p:nvSpPr>
        <p:spPr>
          <a:xfrm>
            <a:off x="2843806" y="3717032"/>
            <a:ext cx="349644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kode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matakuliah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UNION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kode_matakuliah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" name="Google Shape;293;p15">
            <a:extLst>
              <a:ext uri="{FF2B5EF4-FFF2-40B4-BE49-F238E27FC236}">
                <a16:creationId xmlns:a16="http://schemas.microsoft.com/office/drawing/2014/main" id="{D27A7DBE-B79B-C581-E581-5D6EB4F9F5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2135" r="94687" b="12742"/>
          <a:stretch/>
        </p:blipFill>
        <p:spPr>
          <a:xfrm>
            <a:off x="7853534" y="3468171"/>
            <a:ext cx="1728192" cy="29516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80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8;p16">
            <a:extLst>
              <a:ext uri="{FF2B5EF4-FFF2-40B4-BE49-F238E27FC236}">
                <a16:creationId xmlns:a16="http://schemas.microsoft.com/office/drawing/2014/main" id="{34F59582-056B-1C4B-63A2-35A69DD975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4257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150"/>
              <a:buFont typeface="Book Antiqua"/>
              <a:buNone/>
            </a:pPr>
            <a:r>
              <a:rPr lang="id-ID" sz="3150"/>
              <a:t>QUERY </a:t>
            </a:r>
            <a:br>
              <a:rPr lang="id-ID" sz="3150"/>
            </a:br>
            <a:r>
              <a:rPr lang="id-ID" sz="2430"/>
              <a:t>(SELECT-UNION|INTERSECT|EXCEPT )-ALL</a:t>
            </a:r>
            <a:endParaRPr sz="2790"/>
          </a:p>
        </p:txBody>
      </p:sp>
      <p:sp>
        <p:nvSpPr>
          <p:cNvPr id="3" name="Google Shape;299;p16">
            <a:extLst>
              <a:ext uri="{FF2B5EF4-FFF2-40B4-BE49-F238E27FC236}">
                <a16:creationId xmlns:a16="http://schemas.microsoft.com/office/drawing/2014/main" id="{225A4E7A-7DC5-7D5C-DBE4-58E8F2FFE226}"/>
              </a:ext>
            </a:extLst>
          </p:cNvPr>
          <p:cNvSpPr txBox="1">
            <a:spLocks/>
          </p:cNvSpPr>
          <p:nvPr/>
        </p:nvSpPr>
        <p:spPr>
          <a:xfrm>
            <a:off x="2395329" y="1556792"/>
            <a:ext cx="8229600" cy="13496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en-US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lang="en-US"/>
          </a:p>
          <a:p>
            <a:pPr marL="114300" indent="0">
              <a:spcBef>
                <a:spcPts val="400"/>
              </a:spcBef>
              <a:buSzPts val="2000"/>
              <a:buFont typeface="Arial" panose="020B0604020202020204" pitchFamily="34" charset="0"/>
              <a:buNone/>
            </a:pP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column_name(s)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table1</a:t>
            </a:r>
            <a:b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UNION|INTERSECT|EXCEPT-ALL</a:t>
            </a:r>
            <a:b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column_name(s)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table2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en-US" sz="2000">
              <a:latin typeface="Calibri"/>
              <a:ea typeface="Calibri"/>
              <a:cs typeface="Calibri"/>
              <a:sym typeface="Calibri"/>
            </a:endParaRPr>
          </a:p>
          <a:p>
            <a:pPr marL="114300" indent="0">
              <a:spcBef>
                <a:spcPts val="400"/>
              </a:spcBef>
              <a:buSzPts val="2000"/>
              <a:buFont typeface="Arial" panose="020B0604020202020204" pitchFamily="34" charset="0"/>
              <a:buNone/>
            </a:pPr>
            <a:endParaRPr lang="en-US" sz="2000" b="1"/>
          </a:p>
          <a:p>
            <a:pPr marL="114300" indent="0">
              <a:spcBef>
                <a:spcPts val="400"/>
              </a:spcBef>
              <a:buSzPts val="2000"/>
              <a:buFont typeface="Arial" panose="020B0604020202020204" pitchFamily="34" charset="0"/>
              <a:buNone/>
            </a:pPr>
            <a:endParaRPr lang="en-US" sz="2000"/>
          </a:p>
        </p:txBody>
      </p:sp>
      <p:sp>
        <p:nvSpPr>
          <p:cNvPr id="5" name="Google Shape;301;p16">
            <a:extLst>
              <a:ext uri="{FF2B5EF4-FFF2-40B4-BE49-F238E27FC236}">
                <a16:creationId xmlns:a16="http://schemas.microsoft.com/office/drawing/2014/main" id="{E127F195-F9CC-E45A-4560-589549587838}"/>
              </a:ext>
            </a:extLst>
          </p:cNvPr>
          <p:cNvSpPr txBox="1"/>
          <p:nvPr/>
        </p:nvSpPr>
        <p:spPr>
          <a:xfrm>
            <a:off x="2743637" y="3091074"/>
            <a:ext cx="6584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6" name="Google Shape;302;p16">
            <a:extLst>
              <a:ext uri="{FF2B5EF4-FFF2-40B4-BE49-F238E27FC236}">
                <a16:creationId xmlns:a16="http://schemas.microsoft.com/office/drawing/2014/main" id="{F7B68D7A-594E-A56D-14C1-36A9CF802E85}"/>
              </a:ext>
            </a:extLst>
          </p:cNvPr>
          <p:cNvSpPr txBox="1"/>
          <p:nvPr/>
        </p:nvSpPr>
        <p:spPr>
          <a:xfrm>
            <a:off x="7230209" y="2941200"/>
            <a:ext cx="29626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7" name="Google Shape;303;p16">
            <a:extLst>
              <a:ext uri="{FF2B5EF4-FFF2-40B4-BE49-F238E27FC236}">
                <a16:creationId xmlns:a16="http://schemas.microsoft.com/office/drawing/2014/main" id="{27AAB58B-FFBD-BDF6-6059-25BA94877376}"/>
              </a:ext>
            </a:extLst>
          </p:cNvPr>
          <p:cNvSpPr/>
          <p:nvPr/>
        </p:nvSpPr>
        <p:spPr>
          <a:xfrm>
            <a:off x="2724537" y="3717032"/>
            <a:ext cx="349644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kode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matakuliah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UNION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 ALL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kode_matakuliah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" name="Google Shape;304;p16">
            <a:extLst>
              <a:ext uri="{FF2B5EF4-FFF2-40B4-BE49-F238E27FC236}">
                <a16:creationId xmlns:a16="http://schemas.microsoft.com/office/drawing/2014/main" id="{4349908C-6BB8-3799-53BC-7ECD66F238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0910" r="94729" b="12240"/>
          <a:stretch/>
        </p:blipFill>
        <p:spPr>
          <a:xfrm>
            <a:off x="8166313" y="3316650"/>
            <a:ext cx="1144116" cy="3496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022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9;p17">
            <a:extLst>
              <a:ext uri="{FF2B5EF4-FFF2-40B4-BE49-F238E27FC236}">
                <a16:creationId xmlns:a16="http://schemas.microsoft.com/office/drawing/2014/main" id="{BFE45181-12D8-DA43-801D-7C89FF4778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8819" y="408373"/>
            <a:ext cx="8971423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SUB-QUERY</a:t>
            </a:r>
            <a:endParaRPr/>
          </a:p>
        </p:txBody>
      </p:sp>
      <p:sp>
        <p:nvSpPr>
          <p:cNvPr id="3" name="Google Shape;310;p17">
            <a:extLst>
              <a:ext uri="{FF2B5EF4-FFF2-40B4-BE49-F238E27FC236}">
                <a16:creationId xmlns:a16="http://schemas.microsoft.com/office/drawing/2014/main" id="{1ADC2B68-B11F-4BAF-0227-4A5BBE015B9E}"/>
              </a:ext>
            </a:extLst>
          </p:cNvPr>
          <p:cNvSpPr txBox="1">
            <a:spLocks/>
          </p:cNvSpPr>
          <p:nvPr/>
        </p:nvSpPr>
        <p:spPr>
          <a:xfrm>
            <a:off x="1649891" y="1556792"/>
            <a:ext cx="10296943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spcBef>
                <a:spcPts val="0"/>
              </a:spcBef>
              <a:buSzPts val="2400"/>
            </a:pPr>
            <a:r>
              <a:rPr lang="id-ID" dirty="0"/>
              <a:t>Sub-query adalah adanya query di dalam query lain. Sub-query juga disebut dengan perintah SELECT bersarang (nested SELECT).</a:t>
            </a:r>
          </a:p>
          <a:p>
            <a:pPr marL="342900">
              <a:spcBef>
                <a:spcPts val="480"/>
              </a:spcBef>
              <a:buSzPts val="2400"/>
            </a:pPr>
            <a:r>
              <a:rPr lang="id-ID" dirty="0"/>
              <a:t>Retrival data dalam sub-query dilakukan oleh SELECT untuk menemukan data pada SELECT utama.</a:t>
            </a:r>
          </a:p>
          <a:p>
            <a:pPr marL="342900">
              <a:spcBef>
                <a:spcPts val="480"/>
              </a:spcBef>
              <a:buSzPts val="2400"/>
            </a:pPr>
            <a:r>
              <a:rPr lang="id-ID" dirty="0"/>
              <a:t>Kegunaan utama :</a:t>
            </a:r>
          </a:p>
          <a:p>
            <a:pPr marL="640080" lvl="1">
              <a:spcBef>
                <a:spcPts val="400"/>
              </a:spcBef>
              <a:buSzPts val="2000"/>
            </a:pPr>
            <a:r>
              <a:rPr lang="id-ID" dirty="0"/>
              <a:t>Test Keaggotaan</a:t>
            </a:r>
          </a:p>
          <a:p>
            <a:pPr marL="640080" lvl="1">
              <a:spcBef>
                <a:spcPts val="400"/>
              </a:spcBef>
              <a:buSzPts val="2000"/>
            </a:pPr>
            <a:r>
              <a:rPr lang="id-ID" dirty="0"/>
              <a:t>Perbandingan Himpunan</a:t>
            </a:r>
          </a:p>
        </p:txBody>
      </p:sp>
    </p:spTree>
    <p:extLst>
      <p:ext uri="{BB962C8B-B14F-4D97-AF65-F5344CB8AC3E}">
        <p14:creationId xmlns:p14="http://schemas.microsoft.com/office/powerpoint/2010/main" val="1731448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2B4FB425-9789-3073-E643-8073554F01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8703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150"/>
              <a:buFont typeface="Book Antiqua"/>
              <a:buNone/>
            </a:pPr>
            <a:r>
              <a:rPr lang="id-ID" sz="3150" dirty="0"/>
              <a:t>SUB-QUERY </a:t>
            </a:r>
            <a:br>
              <a:rPr lang="id-ID" sz="3150" dirty="0"/>
            </a:br>
            <a:r>
              <a:rPr lang="id-ID" sz="3150" dirty="0"/>
              <a:t>(TES KEANGGOTAAN)</a:t>
            </a:r>
            <a:endParaRPr dirty="0"/>
          </a:p>
        </p:txBody>
      </p:sp>
      <p:sp>
        <p:nvSpPr>
          <p:cNvPr id="3" name="Google Shape;317;p18">
            <a:extLst>
              <a:ext uri="{FF2B5EF4-FFF2-40B4-BE49-F238E27FC236}">
                <a16:creationId xmlns:a16="http://schemas.microsoft.com/office/drawing/2014/main" id="{5BDE924C-A224-8637-525B-FE0DBCB6BB7E}"/>
              </a:ext>
            </a:extLst>
          </p:cNvPr>
          <p:cNvSpPr txBox="1">
            <a:spLocks/>
          </p:cNvSpPr>
          <p:nvPr/>
        </p:nvSpPr>
        <p:spPr>
          <a:xfrm>
            <a:off x="1669775" y="1556792"/>
            <a:ext cx="8229600" cy="13496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en-US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lang="en-US"/>
          </a:p>
          <a:p>
            <a:pPr marL="114300" indent="0">
              <a:spcBef>
                <a:spcPts val="400"/>
              </a:spcBef>
              <a:buSzPts val="2000"/>
              <a:buFont typeface="Arial" panose="020B0604020202020204" pitchFamily="34" charset="0"/>
              <a:buNone/>
            </a:pP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column_name(s)</a:t>
            </a:r>
            <a:b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b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(</a:t>
            </a:r>
            <a:r>
              <a:rPr lang="en-US" sz="2000" i="1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STATEMENT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lang="en-US" sz="2000">
              <a:latin typeface="Calibri"/>
              <a:ea typeface="Calibri"/>
              <a:cs typeface="Calibri"/>
              <a:sym typeface="Calibri"/>
            </a:endParaRPr>
          </a:p>
          <a:p>
            <a:pPr marL="114300" indent="0">
              <a:spcBef>
                <a:spcPts val="400"/>
              </a:spcBef>
              <a:buSzPts val="2000"/>
              <a:buFont typeface="Arial" panose="020B0604020202020204" pitchFamily="34" charset="0"/>
              <a:buNone/>
            </a:pPr>
            <a:endParaRPr lang="en-US" sz="2000" b="1"/>
          </a:p>
          <a:p>
            <a:pPr marL="114300" indent="0">
              <a:spcBef>
                <a:spcPts val="400"/>
              </a:spcBef>
              <a:buSzPts val="2000"/>
              <a:buFont typeface="Arial" panose="020B0604020202020204" pitchFamily="34" charset="0"/>
              <a:buNone/>
            </a:pPr>
            <a:endParaRPr lang="en-US" sz="2000"/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F0BEA6A6-5ECA-2C7E-CF0E-264966A53A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76577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19</a:t>
            </a:fld>
            <a:endParaRPr/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9E7ECE35-8D65-3D8B-07A2-C4201C54E6EA}"/>
              </a:ext>
            </a:extLst>
          </p:cNvPr>
          <p:cNvSpPr txBox="1"/>
          <p:nvPr/>
        </p:nvSpPr>
        <p:spPr>
          <a:xfrm>
            <a:off x="1669775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6" name="Google Shape;320;p18">
            <a:extLst>
              <a:ext uri="{FF2B5EF4-FFF2-40B4-BE49-F238E27FC236}">
                <a16:creationId xmlns:a16="http://schemas.microsoft.com/office/drawing/2014/main" id="{3243833F-6283-C084-5557-501E5183A132}"/>
              </a:ext>
            </a:extLst>
          </p:cNvPr>
          <p:cNvSpPr txBox="1"/>
          <p:nvPr/>
        </p:nvSpPr>
        <p:spPr>
          <a:xfrm>
            <a:off x="1669775" y="4653136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7" name="Google Shape;321;p18">
            <a:extLst>
              <a:ext uri="{FF2B5EF4-FFF2-40B4-BE49-F238E27FC236}">
                <a16:creationId xmlns:a16="http://schemas.microsoft.com/office/drawing/2014/main" id="{146921B1-FCA2-6280-9D5D-AB69ED1042DA}"/>
              </a:ext>
            </a:extLst>
          </p:cNvPr>
          <p:cNvSpPr/>
          <p:nvPr/>
        </p:nvSpPr>
        <p:spPr>
          <a:xfrm>
            <a:off x="3066527" y="3284984"/>
            <a:ext cx="5598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nim, kode_matakuliah, nilai_huruf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nilai_huruf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(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MIN(nilai_huruf) 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" name="Google Shape;322;p18">
            <a:extLst>
              <a:ext uri="{FF2B5EF4-FFF2-40B4-BE49-F238E27FC236}">
                <a16:creationId xmlns:a16="http://schemas.microsoft.com/office/drawing/2014/main" id="{BA6A6BDA-81CB-8306-CBAF-6D8DF8E28C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5000" r="73281" b="12500"/>
          <a:stretch/>
        </p:blipFill>
        <p:spPr>
          <a:xfrm>
            <a:off x="3066527" y="5022468"/>
            <a:ext cx="5353996" cy="150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8860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5662820" cy="2090808"/>
          </a:xfrm>
        </p:spPr>
        <p:txBody>
          <a:bodyPr anchor="b">
            <a:noAutofit/>
          </a:bodyPr>
          <a:lstStyle/>
          <a:p>
            <a:r>
              <a:rPr lang="id-ID" sz="4000" dirty="0"/>
              <a:t>DRL</a:t>
            </a:r>
            <a:br>
              <a:rPr lang="en-US" sz="4000" dirty="0"/>
            </a:br>
            <a:r>
              <a:rPr lang="id-ID" sz="4000" dirty="0"/>
              <a:t>(DATA RETRIEVAL LANGUAGE)</a:t>
            </a:r>
            <a:br>
              <a:rPr lang="id-ID" sz="4000" dirty="0"/>
            </a:br>
            <a:r>
              <a:rPr lang="id-ID" sz="4400" b="1" dirty="0"/>
              <a:t>SELECT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rmAutofit/>
          </a:bodyPr>
          <a:lstStyle/>
          <a:p>
            <a:r>
              <a:rPr lang="en-US" dirty="0"/>
              <a:t>TIM AJAR BASIS DATA 2024</a:t>
            </a:r>
          </a:p>
        </p:txBody>
      </p:sp>
      <p:pic>
        <p:nvPicPr>
          <p:cNvPr id="7" name="Picture Placeholder 6" descr="A logo of a building&#10;&#10;Description automatically generated">
            <a:extLst>
              <a:ext uri="{FF2B5EF4-FFF2-40B4-BE49-F238E27FC236}">
                <a16:creationId xmlns:a16="http://schemas.microsoft.com/office/drawing/2014/main" id="{EEF3E675-D4FB-14C9-0C69-9AB47DCCC3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2740" r="12262" b="3"/>
          <a:stretch/>
        </p:blipFill>
        <p:spPr>
          <a:xfrm>
            <a:off x="710812" y="728545"/>
            <a:ext cx="5305661" cy="5305661"/>
          </a:xfrm>
          <a:noFill/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7;p19">
            <a:extLst>
              <a:ext uri="{FF2B5EF4-FFF2-40B4-BE49-F238E27FC236}">
                <a16:creationId xmlns:a16="http://schemas.microsoft.com/office/drawing/2014/main" id="{840471D9-E3A6-47D0-21DC-0A41335030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6875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150"/>
              <a:buFont typeface="Book Antiqua"/>
              <a:buNone/>
            </a:pPr>
            <a:r>
              <a:rPr lang="id-ID" sz="3150"/>
              <a:t>SUB-QUERY </a:t>
            </a:r>
            <a:br>
              <a:rPr lang="id-ID" sz="3150"/>
            </a:br>
            <a:r>
              <a:rPr lang="id-ID" sz="3150"/>
              <a:t>(PERBANDINGAN HIMPUNAN)</a:t>
            </a:r>
            <a:endParaRPr/>
          </a:p>
        </p:txBody>
      </p:sp>
      <p:sp>
        <p:nvSpPr>
          <p:cNvPr id="3" name="Google Shape;328;p19">
            <a:extLst>
              <a:ext uri="{FF2B5EF4-FFF2-40B4-BE49-F238E27FC236}">
                <a16:creationId xmlns:a16="http://schemas.microsoft.com/office/drawing/2014/main" id="{4F9FAA5F-3FA5-0999-8276-8F38F17EE60C}"/>
              </a:ext>
            </a:extLst>
          </p:cNvPr>
          <p:cNvSpPr txBox="1">
            <a:spLocks/>
          </p:cNvSpPr>
          <p:nvPr/>
        </p:nvSpPr>
        <p:spPr>
          <a:xfrm>
            <a:off x="1967947" y="1556792"/>
            <a:ext cx="8229600" cy="13496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80000"/>
              </a:lnSpc>
              <a:spcBef>
                <a:spcPts val="0"/>
              </a:spcBef>
              <a:buSzPts val="1700"/>
              <a:buFont typeface="Arial" panose="020B0604020202020204" pitchFamily="34" charset="0"/>
              <a:buNone/>
            </a:pPr>
            <a:r>
              <a:rPr lang="en-US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en-US" sz="17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lang="en-US"/>
          </a:p>
          <a:p>
            <a:pPr marL="114300" indent="0">
              <a:lnSpc>
                <a:spcPct val="80000"/>
              </a:lnSpc>
              <a:spcBef>
                <a:spcPts val="340"/>
              </a:spcBef>
              <a:buSzPts val="1700"/>
              <a:buFont typeface="Arial" panose="020B0604020202020204" pitchFamily="34" charset="0"/>
              <a:buNone/>
            </a:pPr>
            <a:r>
              <a:rPr lang="en-US" sz="17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column_name(s)</a:t>
            </a:r>
            <a:b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 </a:t>
            </a:r>
            <a:endParaRPr lang="en-US" sz="1700">
              <a:latin typeface="Calibri"/>
              <a:ea typeface="Calibri"/>
              <a:cs typeface="Calibri"/>
              <a:sym typeface="Calibri"/>
            </a:endParaRPr>
          </a:p>
          <a:p>
            <a:pPr marL="114300" indent="0">
              <a:lnSpc>
                <a:spcPct val="80000"/>
              </a:lnSpc>
              <a:spcBef>
                <a:spcPts val="340"/>
              </a:spcBef>
              <a:buSzPts val="1700"/>
              <a:buFont typeface="Arial" panose="020B0604020202020204" pitchFamily="34" charset="0"/>
              <a:buNone/>
            </a:pPr>
            <a:r>
              <a:rPr lang="en-US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b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700" i="1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STATEMENT</a:t>
            </a:r>
            <a: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lang="en-US" sz="1700">
              <a:latin typeface="Calibri"/>
              <a:ea typeface="Calibri"/>
              <a:cs typeface="Calibri"/>
              <a:sym typeface="Calibri"/>
            </a:endParaRPr>
          </a:p>
          <a:p>
            <a:pPr marL="114300" indent="0">
              <a:lnSpc>
                <a:spcPct val="80000"/>
              </a:lnSpc>
              <a:spcBef>
                <a:spcPts val="340"/>
              </a:spcBef>
              <a:buSzPts val="1700"/>
              <a:buFont typeface="Arial" panose="020B0604020202020204" pitchFamily="34" charset="0"/>
              <a:buNone/>
            </a:pPr>
            <a:endParaRPr lang="en-US" sz="1700" b="1"/>
          </a:p>
          <a:p>
            <a:pPr marL="114300" indent="0">
              <a:lnSpc>
                <a:spcPct val="80000"/>
              </a:lnSpc>
              <a:spcBef>
                <a:spcPts val="340"/>
              </a:spcBef>
              <a:buSzPts val="1700"/>
              <a:buFont typeface="Arial" panose="020B0604020202020204" pitchFamily="34" charset="0"/>
              <a:buNone/>
            </a:pPr>
            <a:endParaRPr lang="en-US" sz="1700"/>
          </a:p>
        </p:txBody>
      </p:sp>
      <p:sp>
        <p:nvSpPr>
          <p:cNvPr id="5" name="Google Shape;330;p19">
            <a:extLst>
              <a:ext uri="{FF2B5EF4-FFF2-40B4-BE49-F238E27FC236}">
                <a16:creationId xmlns:a16="http://schemas.microsoft.com/office/drawing/2014/main" id="{66A5FB1D-FF19-5FAF-0AFB-2D6E643B22EF}"/>
              </a:ext>
            </a:extLst>
          </p:cNvPr>
          <p:cNvSpPr txBox="1"/>
          <p:nvPr/>
        </p:nvSpPr>
        <p:spPr>
          <a:xfrm>
            <a:off x="1967947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6" name="Google Shape;331;p19">
            <a:extLst>
              <a:ext uri="{FF2B5EF4-FFF2-40B4-BE49-F238E27FC236}">
                <a16:creationId xmlns:a16="http://schemas.microsoft.com/office/drawing/2014/main" id="{0C390BE2-A27F-E403-7164-3573856B830D}"/>
              </a:ext>
            </a:extLst>
          </p:cNvPr>
          <p:cNvSpPr txBox="1"/>
          <p:nvPr/>
        </p:nvSpPr>
        <p:spPr>
          <a:xfrm>
            <a:off x="1967947" y="4751900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7" name="Google Shape;332;p19">
            <a:extLst>
              <a:ext uri="{FF2B5EF4-FFF2-40B4-BE49-F238E27FC236}">
                <a16:creationId xmlns:a16="http://schemas.microsoft.com/office/drawing/2014/main" id="{89BA998E-9300-854F-60DF-FAA60A0C77D0}"/>
              </a:ext>
            </a:extLst>
          </p:cNvPr>
          <p:cNvSpPr/>
          <p:nvPr/>
        </p:nvSpPr>
        <p:spPr>
          <a:xfrm>
            <a:off x="3130419" y="3356992"/>
            <a:ext cx="583264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nim, kode_matakuliah, nilai_huruf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nilai_huruf &gt; ALL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nilai_huruf 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nilai_huruf = 'A');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" name="Google Shape;333;p19">
            <a:extLst>
              <a:ext uri="{FF2B5EF4-FFF2-40B4-BE49-F238E27FC236}">
                <a16:creationId xmlns:a16="http://schemas.microsoft.com/office/drawing/2014/main" id="{4678E9BA-AC94-1676-0BD3-C670DFAB12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6302" r="73594" b="13050"/>
          <a:stretch/>
        </p:blipFill>
        <p:spPr>
          <a:xfrm>
            <a:off x="3554286" y="5157193"/>
            <a:ext cx="4904725" cy="11864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1038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8;p20">
            <a:extLst>
              <a:ext uri="{FF2B5EF4-FFF2-40B4-BE49-F238E27FC236}">
                <a16:creationId xmlns:a16="http://schemas.microsoft.com/office/drawing/2014/main" id="{AB3BD984-CB77-BAE0-E021-754365C727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6023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150"/>
              <a:buFont typeface="Book Antiqua"/>
              <a:buNone/>
            </a:pPr>
            <a:r>
              <a:rPr lang="id-ID" sz="3150"/>
              <a:t>SUB-QUERY </a:t>
            </a:r>
            <a:br>
              <a:rPr lang="id-ID" sz="3150"/>
            </a:br>
            <a:r>
              <a:rPr lang="id-ID" sz="3150"/>
              <a:t>(MULTIPLE TABEL)-ADVANCE</a:t>
            </a:r>
            <a:endParaRPr/>
          </a:p>
        </p:txBody>
      </p:sp>
      <p:sp>
        <p:nvSpPr>
          <p:cNvPr id="3" name="Google Shape;339;p20">
            <a:extLst>
              <a:ext uri="{FF2B5EF4-FFF2-40B4-BE49-F238E27FC236}">
                <a16:creationId xmlns:a16="http://schemas.microsoft.com/office/drawing/2014/main" id="{C3A838F6-E8B0-1953-9861-34991F1BA339}"/>
              </a:ext>
            </a:extLst>
          </p:cNvPr>
          <p:cNvSpPr txBox="1">
            <a:spLocks/>
          </p:cNvSpPr>
          <p:nvPr/>
        </p:nvSpPr>
        <p:spPr>
          <a:xfrm>
            <a:off x="2107095" y="1556792"/>
            <a:ext cx="8229600" cy="13496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80000"/>
              </a:lnSpc>
              <a:spcBef>
                <a:spcPts val="0"/>
              </a:spcBef>
              <a:buSzPts val="1700"/>
              <a:buFont typeface="Arial" panose="020B0604020202020204" pitchFamily="34" charset="0"/>
              <a:buNone/>
            </a:pPr>
            <a:r>
              <a:rPr lang="en-US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en-US" sz="17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lang="en-US"/>
          </a:p>
          <a:p>
            <a:pPr marL="114300" indent="0">
              <a:lnSpc>
                <a:spcPct val="80000"/>
              </a:lnSpc>
              <a:spcBef>
                <a:spcPts val="340"/>
              </a:spcBef>
              <a:buSzPts val="1700"/>
              <a:buFont typeface="Arial" panose="020B0604020202020204" pitchFamily="34" charset="0"/>
              <a:buNone/>
            </a:pPr>
            <a:r>
              <a:rPr lang="en-US" sz="17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column_name(s),(</a:t>
            </a:r>
            <a:r>
              <a:rPr lang="en-US" sz="1700" i="1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column_name,... </a:t>
            </a:r>
            <a:r>
              <a:rPr lang="en-US" sz="1700" i="1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table_name) alias column,...</a:t>
            </a:r>
            <a:b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 </a:t>
            </a:r>
            <a:endParaRPr lang="en-US" sz="1700">
              <a:latin typeface="Calibri"/>
              <a:ea typeface="Calibri"/>
              <a:cs typeface="Calibri"/>
              <a:sym typeface="Calibri"/>
            </a:endParaRPr>
          </a:p>
          <a:p>
            <a:pPr marL="114300" indent="0">
              <a:lnSpc>
                <a:spcPct val="80000"/>
              </a:lnSpc>
              <a:spcBef>
                <a:spcPts val="340"/>
              </a:spcBef>
              <a:buSzPts val="1700"/>
              <a:buFont typeface="Arial" panose="020B0604020202020204" pitchFamily="34" charset="0"/>
              <a:buNone/>
            </a:pPr>
            <a:r>
              <a:rPr lang="en-US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en-US" sz="1700">
              <a:latin typeface="Calibri"/>
              <a:ea typeface="Calibri"/>
              <a:cs typeface="Calibri"/>
              <a:sym typeface="Calibri"/>
            </a:endParaRPr>
          </a:p>
          <a:p>
            <a:pPr marL="114300" indent="0">
              <a:lnSpc>
                <a:spcPct val="80000"/>
              </a:lnSpc>
              <a:spcBef>
                <a:spcPts val="340"/>
              </a:spcBef>
              <a:buSzPts val="1700"/>
              <a:buFont typeface="Arial" panose="020B0604020202020204" pitchFamily="34" charset="0"/>
              <a:buNone/>
            </a:pPr>
            <a:endParaRPr lang="en-US" sz="1700" b="1"/>
          </a:p>
          <a:p>
            <a:pPr marL="114300" indent="0">
              <a:lnSpc>
                <a:spcPct val="80000"/>
              </a:lnSpc>
              <a:spcBef>
                <a:spcPts val="340"/>
              </a:spcBef>
              <a:buSzPts val="1700"/>
              <a:buFont typeface="Arial" panose="020B0604020202020204" pitchFamily="34" charset="0"/>
              <a:buNone/>
            </a:pPr>
            <a:endParaRPr lang="en-US" sz="1700"/>
          </a:p>
        </p:txBody>
      </p:sp>
      <p:sp>
        <p:nvSpPr>
          <p:cNvPr id="4" name="Google Shape;340;p20">
            <a:extLst>
              <a:ext uri="{FF2B5EF4-FFF2-40B4-BE49-F238E27FC236}">
                <a16:creationId xmlns:a16="http://schemas.microsoft.com/office/drawing/2014/main" id="{79C6063A-70FC-B436-4722-ED2766B6BC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03095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21</a:t>
            </a:fld>
            <a:endParaRPr/>
          </a:p>
        </p:txBody>
      </p:sp>
      <p:sp>
        <p:nvSpPr>
          <p:cNvPr id="5" name="Google Shape;341;p20">
            <a:extLst>
              <a:ext uri="{FF2B5EF4-FFF2-40B4-BE49-F238E27FC236}">
                <a16:creationId xmlns:a16="http://schemas.microsoft.com/office/drawing/2014/main" id="{7AF29EA7-A4F9-53AF-59EB-D6296DA872E3}"/>
              </a:ext>
            </a:extLst>
          </p:cNvPr>
          <p:cNvSpPr txBox="1"/>
          <p:nvPr/>
        </p:nvSpPr>
        <p:spPr>
          <a:xfrm>
            <a:off x="2107095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6" name="Google Shape;342;p20">
            <a:extLst>
              <a:ext uri="{FF2B5EF4-FFF2-40B4-BE49-F238E27FC236}">
                <a16:creationId xmlns:a16="http://schemas.microsoft.com/office/drawing/2014/main" id="{1791E989-AD05-4036-9A4C-EE71DE40A37B}"/>
              </a:ext>
            </a:extLst>
          </p:cNvPr>
          <p:cNvSpPr txBox="1"/>
          <p:nvPr/>
        </p:nvSpPr>
        <p:spPr>
          <a:xfrm>
            <a:off x="2107095" y="5075892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7" name="Google Shape;343;p20">
            <a:extLst>
              <a:ext uri="{FF2B5EF4-FFF2-40B4-BE49-F238E27FC236}">
                <a16:creationId xmlns:a16="http://schemas.microsoft.com/office/drawing/2014/main" id="{6D2502BA-F6AE-A415-990C-EE37EECDA0DD}"/>
              </a:ext>
            </a:extLst>
          </p:cNvPr>
          <p:cNvSpPr/>
          <p:nvPr/>
        </p:nvSpPr>
        <p:spPr>
          <a:xfrm>
            <a:off x="3269567" y="3258850"/>
            <a:ext cx="5832648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nim,(select nama </a:t>
            </a:r>
            <a:r>
              <a:rPr lang="id-ID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mahasiswa where nilai.nim=mahasiswa.nim) nama,(</a:t>
            </a:r>
            <a:r>
              <a:rPr lang="id-ID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nama </a:t>
            </a:r>
            <a:r>
              <a:rPr lang="id-ID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matakuliah mk where mk.kode=nilai.kode_matakuliah) mk,nilai_huruf </a:t>
            </a:r>
            <a:r>
              <a:rPr lang="id-ID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nilai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nim=171403;</a:t>
            </a:r>
            <a:endParaRPr/>
          </a:p>
        </p:txBody>
      </p:sp>
      <p:sp>
        <p:nvSpPr>
          <p:cNvPr id="8" name="Google Shape;344;p20">
            <a:extLst>
              <a:ext uri="{FF2B5EF4-FFF2-40B4-BE49-F238E27FC236}">
                <a16:creationId xmlns:a16="http://schemas.microsoft.com/office/drawing/2014/main" id="{FA90EC5A-441E-593A-41DB-E29BF20FD033}"/>
              </a:ext>
            </a:extLst>
          </p:cNvPr>
          <p:cNvSpPr/>
          <p:nvPr/>
        </p:nvSpPr>
        <p:spPr>
          <a:xfrm>
            <a:off x="3421967" y="5373216"/>
            <a:ext cx="6914728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+--------+-------------------+-----------------------------+-------------+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nim    | nama              | mk                          | nilai_huruf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+--------+-------------------+-----------------------------+-------------+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171403 | Charlie Setiabudi | Algoritma dan Struktur Data | A          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171403 | Charlie Setiabudi | Sistem Pendukung Keputusan  | A          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171403 | Charlie Setiabudi | Basis Data Dasar            | A           |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+--------+-------------------+-----------------------------+-------------+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238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9;p21">
            <a:extLst>
              <a:ext uri="{FF2B5EF4-FFF2-40B4-BE49-F238E27FC236}">
                <a16:creationId xmlns:a16="http://schemas.microsoft.com/office/drawing/2014/main" id="{343945ED-11A7-72DF-C817-D30059F51B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2596" y="408373"/>
            <a:ext cx="9525640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AGREGASI</a:t>
            </a:r>
            <a:endParaRPr/>
          </a:p>
        </p:txBody>
      </p:sp>
      <p:sp>
        <p:nvSpPr>
          <p:cNvPr id="3" name="Google Shape;350;p21">
            <a:extLst>
              <a:ext uri="{FF2B5EF4-FFF2-40B4-BE49-F238E27FC236}">
                <a16:creationId xmlns:a16="http://schemas.microsoft.com/office/drawing/2014/main" id="{8428A6CD-A3C8-63AC-4CBC-A1CEAA59EB12}"/>
              </a:ext>
            </a:extLst>
          </p:cNvPr>
          <p:cNvSpPr txBox="1">
            <a:spLocks/>
          </p:cNvSpPr>
          <p:nvPr/>
        </p:nvSpPr>
        <p:spPr>
          <a:xfrm>
            <a:off x="1033667" y="1556792"/>
            <a:ext cx="10933045" cy="33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spcBef>
                <a:spcPts val="0"/>
              </a:spcBef>
              <a:buSzPts val="2400"/>
            </a:pPr>
            <a:r>
              <a:rPr lang="id-ID"/>
              <a:t>Fungsi agregasi akan melakukan perhitungan kepada sekumpulan nilai dan menghasilkan suatu nilai tunggal.</a:t>
            </a:r>
          </a:p>
          <a:p>
            <a:pPr marL="342900">
              <a:spcBef>
                <a:spcPts val="480"/>
              </a:spcBef>
              <a:buSzPts val="2400"/>
            </a:pPr>
            <a:r>
              <a:rPr lang="id-ID"/>
              <a:t>Agregasi terdiri dari beberapa statement  yaitu :</a:t>
            </a:r>
          </a:p>
          <a:p>
            <a:pPr marL="640080" lvl="1">
              <a:spcBef>
                <a:spcPts val="400"/>
              </a:spcBef>
              <a:buSzPts val="2000"/>
            </a:pPr>
            <a:r>
              <a:rPr lang="id-ID"/>
              <a:t>AVG</a:t>
            </a:r>
          </a:p>
          <a:p>
            <a:pPr marL="640080" lvl="1">
              <a:spcBef>
                <a:spcPts val="400"/>
              </a:spcBef>
              <a:buSzPts val="2000"/>
            </a:pPr>
            <a:r>
              <a:rPr lang="id-ID"/>
              <a:t>SUM</a:t>
            </a:r>
          </a:p>
          <a:p>
            <a:pPr marL="640080" lvl="1">
              <a:spcBef>
                <a:spcPts val="400"/>
              </a:spcBef>
              <a:buSzPts val="2000"/>
            </a:pPr>
            <a:r>
              <a:rPr lang="id-ID"/>
              <a:t>MIN</a:t>
            </a:r>
          </a:p>
          <a:p>
            <a:pPr marL="640080" lvl="1">
              <a:spcBef>
                <a:spcPts val="400"/>
              </a:spcBef>
              <a:buSzPts val="2000"/>
            </a:pPr>
            <a:r>
              <a:rPr lang="id-ID"/>
              <a:t>MAX</a:t>
            </a:r>
          </a:p>
          <a:p>
            <a:pPr marL="640080" lvl="1">
              <a:spcBef>
                <a:spcPts val="400"/>
              </a:spcBef>
              <a:buSzPts val="2000"/>
            </a:pPr>
            <a:r>
              <a:rPr lang="id-ID"/>
              <a:t>COUNT</a:t>
            </a:r>
          </a:p>
          <a:p>
            <a:pPr marL="342900" indent="-76200">
              <a:spcBef>
                <a:spcPts val="480"/>
              </a:spcBef>
              <a:buSzPts val="2400"/>
              <a:buFont typeface="Arial" panose="020B0604020202020204" pitchFamily="34" charset="0"/>
              <a:buNone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200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6;p22">
            <a:extLst>
              <a:ext uri="{FF2B5EF4-FFF2-40B4-BE49-F238E27FC236}">
                <a16:creationId xmlns:a16="http://schemas.microsoft.com/office/drawing/2014/main" id="{711E7568-5886-CEAD-2460-12A7B4B44A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7241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600"/>
              <a:buFont typeface="Book Antiqua"/>
              <a:buNone/>
            </a:pPr>
            <a:r>
              <a:rPr lang="id-ID" sz="3600"/>
              <a:t>AGREGASI </a:t>
            </a:r>
            <a:br>
              <a:rPr lang="id-ID" sz="3600"/>
            </a:br>
            <a:r>
              <a:rPr lang="id-ID" sz="2430"/>
              <a:t>(SELECT AVG|MAX|MIN|SUM|COUNT())</a:t>
            </a:r>
            <a:endParaRPr sz="3150"/>
          </a:p>
        </p:txBody>
      </p:sp>
      <p:sp>
        <p:nvSpPr>
          <p:cNvPr id="3" name="Google Shape;357;p22">
            <a:extLst>
              <a:ext uri="{FF2B5EF4-FFF2-40B4-BE49-F238E27FC236}">
                <a16:creationId xmlns:a16="http://schemas.microsoft.com/office/drawing/2014/main" id="{341F71AF-922F-F58C-A4FB-E8D4E406B10A}"/>
              </a:ext>
            </a:extLst>
          </p:cNvPr>
          <p:cNvSpPr txBox="1">
            <a:spLocks/>
          </p:cNvSpPr>
          <p:nvPr/>
        </p:nvSpPr>
        <p:spPr>
          <a:xfrm>
            <a:off x="1908313" y="1556792"/>
            <a:ext cx="8229600" cy="13496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80000"/>
              </a:lnSpc>
              <a:spcBef>
                <a:spcPts val="0"/>
              </a:spcBef>
              <a:buSzPts val="1700"/>
              <a:buFont typeface="Arial" panose="020B0604020202020204" pitchFamily="34" charset="0"/>
              <a:buNone/>
            </a:pPr>
            <a:r>
              <a:rPr lang="en-US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en-US" sz="17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lang="en-US"/>
          </a:p>
          <a:p>
            <a:pPr marL="114300" indent="0">
              <a:lnSpc>
                <a:spcPct val="80000"/>
              </a:lnSpc>
              <a:spcBef>
                <a:spcPts val="340"/>
              </a:spcBef>
              <a:buSzPts val="1700"/>
              <a:buFont typeface="Arial" panose="020B0604020202020204" pitchFamily="34" charset="0"/>
              <a:buNone/>
            </a:pPr>
            <a:r>
              <a:rPr lang="en-US" sz="17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column_name(s)</a:t>
            </a:r>
            <a:b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 </a:t>
            </a:r>
            <a:endParaRPr lang="en-US" sz="1700">
              <a:latin typeface="Calibri"/>
              <a:ea typeface="Calibri"/>
              <a:cs typeface="Calibri"/>
              <a:sym typeface="Calibri"/>
            </a:endParaRPr>
          </a:p>
          <a:p>
            <a:pPr marL="114300" indent="0">
              <a:lnSpc>
                <a:spcPct val="80000"/>
              </a:lnSpc>
              <a:spcBef>
                <a:spcPts val="340"/>
              </a:spcBef>
              <a:buSzPts val="1700"/>
              <a:buFont typeface="Arial" panose="020B0604020202020204" pitchFamily="34" charset="0"/>
              <a:buNone/>
            </a:pPr>
            <a:r>
              <a:rPr lang="en-US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b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700" i="1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7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STATEMENT</a:t>
            </a:r>
            <a:r>
              <a:rPr lang="en-US" sz="1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lang="en-US" sz="1700">
              <a:latin typeface="Calibri"/>
              <a:ea typeface="Calibri"/>
              <a:cs typeface="Calibri"/>
              <a:sym typeface="Calibri"/>
            </a:endParaRPr>
          </a:p>
          <a:p>
            <a:pPr marL="114300" indent="0">
              <a:lnSpc>
                <a:spcPct val="80000"/>
              </a:lnSpc>
              <a:spcBef>
                <a:spcPts val="340"/>
              </a:spcBef>
              <a:buSzPts val="1700"/>
              <a:buFont typeface="Arial" panose="020B0604020202020204" pitchFamily="34" charset="0"/>
              <a:buNone/>
            </a:pPr>
            <a:endParaRPr lang="en-US" sz="1700" b="1"/>
          </a:p>
          <a:p>
            <a:pPr marL="114300" indent="0">
              <a:lnSpc>
                <a:spcPct val="80000"/>
              </a:lnSpc>
              <a:spcBef>
                <a:spcPts val="340"/>
              </a:spcBef>
              <a:buSzPts val="1700"/>
              <a:buFont typeface="Arial" panose="020B0604020202020204" pitchFamily="34" charset="0"/>
              <a:buNone/>
            </a:pPr>
            <a:endParaRPr lang="en-US" sz="1700"/>
          </a:p>
        </p:txBody>
      </p:sp>
      <p:sp>
        <p:nvSpPr>
          <p:cNvPr id="5" name="Google Shape;359;p22">
            <a:extLst>
              <a:ext uri="{FF2B5EF4-FFF2-40B4-BE49-F238E27FC236}">
                <a16:creationId xmlns:a16="http://schemas.microsoft.com/office/drawing/2014/main" id="{74AD3E1E-24FD-A214-B9CE-ACF239426085}"/>
              </a:ext>
            </a:extLst>
          </p:cNvPr>
          <p:cNvSpPr txBox="1"/>
          <p:nvPr/>
        </p:nvSpPr>
        <p:spPr>
          <a:xfrm>
            <a:off x="1908313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6" name="Google Shape;360;p22">
            <a:extLst>
              <a:ext uri="{FF2B5EF4-FFF2-40B4-BE49-F238E27FC236}">
                <a16:creationId xmlns:a16="http://schemas.microsoft.com/office/drawing/2014/main" id="{217D3B1D-808E-4928-DDF0-614147713FA4}"/>
              </a:ext>
            </a:extLst>
          </p:cNvPr>
          <p:cNvSpPr txBox="1"/>
          <p:nvPr/>
        </p:nvSpPr>
        <p:spPr>
          <a:xfrm>
            <a:off x="1908313" y="40143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7" name="Google Shape;361;p22">
            <a:extLst>
              <a:ext uri="{FF2B5EF4-FFF2-40B4-BE49-F238E27FC236}">
                <a16:creationId xmlns:a16="http://schemas.microsoft.com/office/drawing/2014/main" id="{4FE478B9-AC45-3048-2ABA-21F65754C377}"/>
              </a:ext>
            </a:extLst>
          </p:cNvPr>
          <p:cNvSpPr/>
          <p:nvPr/>
        </p:nvSpPr>
        <p:spPr>
          <a:xfrm>
            <a:off x="3983612" y="3244334"/>
            <a:ext cx="46169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MAX(nilai_huruf) 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" name="Google Shape;362;p22">
            <a:extLst>
              <a:ext uri="{FF2B5EF4-FFF2-40B4-BE49-F238E27FC236}">
                <a16:creationId xmlns:a16="http://schemas.microsoft.com/office/drawing/2014/main" id="{7B1B74D2-8CB4-E31C-E30E-25F6E59545D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9688" r="86719" b="13139"/>
          <a:stretch/>
        </p:blipFill>
        <p:spPr>
          <a:xfrm>
            <a:off x="3862873" y="4486212"/>
            <a:ext cx="4737532" cy="1535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6171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"/>
          <p:cNvSpPr txBox="1">
            <a:spLocks noGrp="1"/>
          </p:cNvSpPr>
          <p:nvPr>
            <p:ph type="title"/>
          </p:nvPr>
        </p:nvSpPr>
        <p:spPr>
          <a:xfrm>
            <a:off x="2639616" y="2636912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buSzPts val="3500"/>
            </a:pPr>
            <a:r>
              <a:rPr lang="id-ID" dirty="0"/>
              <a:t>PERTANYAAN??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730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3;p24">
            <a:extLst>
              <a:ext uri="{FF2B5EF4-FFF2-40B4-BE49-F238E27FC236}">
                <a16:creationId xmlns:a16="http://schemas.microsoft.com/office/drawing/2014/main" id="{F3C4E55F-CE15-1842-A06E-A9A489CFE2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0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buSzPts val="3500"/>
            </a:pPr>
            <a:r>
              <a:rPr lang="id-ID"/>
              <a:t>LATIHAN 1</a:t>
            </a:r>
            <a:endParaRPr/>
          </a:p>
        </p:txBody>
      </p:sp>
      <p:sp>
        <p:nvSpPr>
          <p:cNvPr id="3" name="Google Shape;374;p24">
            <a:extLst>
              <a:ext uri="{FF2B5EF4-FFF2-40B4-BE49-F238E27FC236}">
                <a16:creationId xmlns:a16="http://schemas.microsoft.com/office/drawing/2014/main" id="{22BBFD43-D60E-CF2D-23D9-E31AADD033D1}"/>
              </a:ext>
            </a:extLst>
          </p:cNvPr>
          <p:cNvSpPr txBox="1">
            <a:spLocks/>
          </p:cNvSpPr>
          <p:nvPr/>
        </p:nvSpPr>
        <p:spPr>
          <a:xfrm>
            <a:off x="1981200" y="1556792"/>
            <a:ext cx="8229600" cy="45365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SzPts val="2400"/>
              <a:buFont typeface="Arial" panose="020B0604020202020204" pitchFamily="34" charset="0"/>
              <a:buNone/>
            </a:pPr>
            <a:r>
              <a:rPr lang="id-ID"/>
              <a:t>Bagaimana caranya menampilkan jumlah masing-masing nilai huruf serta nilai hurufnya dan juga kumpulan nimnya, kemudian nilai huruf diurutkan secara ascending</a:t>
            </a:r>
          </a:p>
        </p:txBody>
      </p:sp>
      <p:sp>
        <p:nvSpPr>
          <p:cNvPr id="5" name="Google Shape;376;p24">
            <a:extLst>
              <a:ext uri="{FF2B5EF4-FFF2-40B4-BE49-F238E27FC236}">
                <a16:creationId xmlns:a16="http://schemas.microsoft.com/office/drawing/2014/main" id="{D49D3A12-DAC9-450C-E73D-7B6C50C24792}"/>
              </a:ext>
            </a:extLst>
          </p:cNvPr>
          <p:cNvSpPr txBox="1"/>
          <p:nvPr/>
        </p:nvSpPr>
        <p:spPr>
          <a:xfrm>
            <a:off x="2135560" y="3061410"/>
            <a:ext cx="7023076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id-ID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+-----------------------------+-------------+--------+</a:t>
            </a:r>
            <a:endParaRPr dirty="0"/>
          </a:p>
          <a:p>
            <a:r>
              <a:rPr lang="id-ID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nim                         | nilai_huruf | jumlah |</a:t>
            </a:r>
            <a:endParaRPr dirty="0"/>
          </a:p>
          <a:p>
            <a:r>
              <a:rPr lang="id-ID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+-----------------------------+-------------+--------+</a:t>
            </a:r>
            <a:endParaRPr dirty="0"/>
          </a:p>
          <a:p>
            <a:r>
              <a:rPr lang="id-ID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171402,171403,171403,171403 | A           |      4 |</a:t>
            </a:r>
            <a:endParaRPr dirty="0"/>
          </a:p>
          <a:p>
            <a:r>
              <a:rPr lang="id-ID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171401,171401               | B           |      2 |</a:t>
            </a:r>
            <a:endParaRPr dirty="0"/>
          </a:p>
          <a:p>
            <a:r>
              <a:rPr lang="id-ID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171402                      | C           |      1 |</a:t>
            </a:r>
            <a:endParaRPr dirty="0"/>
          </a:p>
          <a:p>
            <a:r>
              <a:rPr lang="id-ID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+-----------------------------+-------------+--------+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0652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1;p25">
            <a:extLst>
              <a:ext uri="{FF2B5EF4-FFF2-40B4-BE49-F238E27FC236}">
                <a16:creationId xmlns:a16="http://schemas.microsoft.com/office/drawing/2014/main" id="{E9B0B9F7-51E3-A3A6-93DF-343D0F4620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0128" y="627032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buSzPts val="3500"/>
            </a:pPr>
            <a:r>
              <a:rPr lang="id-ID" dirty="0"/>
              <a:t>JAWABAN</a:t>
            </a:r>
            <a:endParaRPr dirty="0"/>
          </a:p>
        </p:txBody>
      </p:sp>
      <p:sp>
        <p:nvSpPr>
          <p:cNvPr id="3" name="Google Shape;382;p25">
            <a:extLst>
              <a:ext uri="{FF2B5EF4-FFF2-40B4-BE49-F238E27FC236}">
                <a16:creationId xmlns:a16="http://schemas.microsoft.com/office/drawing/2014/main" id="{9B5D11BD-BE74-D941-F7A5-5FFA587ED3E3}"/>
              </a:ext>
            </a:extLst>
          </p:cNvPr>
          <p:cNvSpPr txBox="1">
            <a:spLocks/>
          </p:cNvSpPr>
          <p:nvPr/>
        </p:nvSpPr>
        <p:spPr>
          <a:xfrm>
            <a:off x="1981200" y="1775451"/>
            <a:ext cx="8229600" cy="45365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SzPts val="2400"/>
              <a:buFont typeface="Arial" panose="020B0604020202020204" pitchFamily="34" charset="0"/>
              <a:buNone/>
            </a:pPr>
            <a:r>
              <a:rPr lang="id-ID" dirty="0">
                <a:latin typeface="Consolas"/>
                <a:ea typeface="Consolas"/>
                <a:cs typeface="Consolas"/>
                <a:sym typeface="Consolas"/>
              </a:rPr>
              <a:t>select group_concat(nim) as nim, nilai_huruf,count(*) jumlah from nilai group by nilai_huruf order by nilai_huruf;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79134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6;p4">
            <a:extLst>
              <a:ext uri="{FF2B5EF4-FFF2-40B4-BE49-F238E27FC236}">
                <a16:creationId xmlns:a16="http://schemas.microsoft.com/office/drawing/2014/main" id="{7D20C72B-CC81-C07F-66F1-D9253F35B4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0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buSzPts val="3500"/>
            </a:pPr>
            <a:r>
              <a:rPr lang="id-ID"/>
              <a:t>DATABASE AKADEMIK</a:t>
            </a:r>
            <a:endParaRPr/>
          </a:p>
        </p:txBody>
      </p:sp>
      <p:sp>
        <p:nvSpPr>
          <p:cNvPr id="3" name="Google Shape;157;p4">
            <a:extLst>
              <a:ext uri="{FF2B5EF4-FFF2-40B4-BE49-F238E27FC236}">
                <a16:creationId xmlns:a16="http://schemas.microsoft.com/office/drawing/2014/main" id="{1EED3440-1575-30C3-76DB-E7D36ADD18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id-ID"/>
              <a:pPr/>
              <a:t>27</a:t>
            </a:fld>
            <a:endParaRPr/>
          </a:p>
        </p:txBody>
      </p:sp>
      <p:pic>
        <p:nvPicPr>
          <p:cNvPr id="4" name="Google Shape;158;p4">
            <a:extLst>
              <a:ext uri="{FF2B5EF4-FFF2-40B4-BE49-F238E27FC236}">
                <a16:creationId xmlns:a16="http://schemas.microsoft.com/office/drawing/2014/main" id="{03F16ACA-8093-55E2-3876-B71C9408D15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5640" y="1599090"/>
            <a:ext cx="6508700" cy="493126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715693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8;p26">
            <a:extLst>
              <a:ext uri="{FF2B5EF4-FFF2-40B4-BE49-F238E27FC236}">
                <a16:creationId xmlns:a16="http://schemas.microsoft.com/office/drawing/2014/main" id="{257DFDEB-A7EE-69B8-10AA-32BE77EC6C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0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buSzPts val="3500"/>
            </a:pPr>
            <a:r>
              <a:rPr lang="id-ID"/>
              <a:t>LATIHAN 2</a:t>
            </a:r>
            <a:endParaRPr/>
          </a:p>
        </p:txBody>
      </p:sp>
      <p:sp>
        <p:nvSpPr>
          <p:cNvPr id="3" name="Google Shape;389;p26">
            <a:extLst>
              <a:ext uri="{FF2B5EF4-FFF2-40B4-BE49-F238E27FC236}">
                <a16:creationId xmlns:a16="http://schemas.microsoft.com/office/drawing/2014/main" id="{0DF34F46-B01A-6381-3659-0EF3ABE56B3F}"/>
              </a:ext>
            </a:extLst>
          </p:cNvPr>
          <p:cNvSpPr txBox="1">
            <a:spLocks/>
          </p:cNvSpPr>
          <p:nvPr/>
        </p:nvSpPr>
        <p:spPr>
          <a:xfrm>
            <a:off x="1981200" y="1556792"/>
            <a:ext cx="8229600" cy="45365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457200">
              <a:spcBef>
                <a:spcPts val="0"/>
              </a:spcBef>
              <a:buSzPts val="2220"/>
              <a:buFont typeface="Book Antiqua"/>
              <a:buAutoNum type="arabicPeriod"/>
            </a:pPr>
            <a:r>
              <a:rPr lang="id-ID" sz="2220"/>
              <a:t>Buatlah SQL untuk mengisi kolom sks pada tabel matakuliah! (Pastikan jumlah sks ada yang berbeda)</a:t>
            </a:r>
            <a:endParaRPr lang="id-ID"/>
          </a:p>
          <a:p>
            <a:pPr marL="571500" indent="-457200">
              <a:spcBef>
                <a:spcPts val="444"/>
              </a:spcBef>
              <a:buSzPts val="2220"/>
              <a:buFont typeface="Book Antiqua"/>
              <a:buAutoNum type="arabicPeriod"/>
            </a:pPr>
            <a:r>
              <a:rPr lang="id-ID" sz="2220"/>
              <a:t>Buatlah SQL untuk mengisi kolom nilai _huruf dengan 3 record baru untuk mahasiswa yang mendapatkan nilai ‘B+’ pada tabel nilai!</a:t>
            </a:r>
            <a:endParaRPr lang="id-ID"/>
          </a:p>
          <a:p>
            <a:pPr marL="571500" indent="-457200">
              <a:spcBef>
                <a:spcPts val="444"/>
              </a:spcBef>
              <a:buSzPts val="2220"/>
              <a:buFont typeface="Book Antiqua"/>
              <a:buAutoNum type="arabicPeriod"/>
            </a:pPr>
            <a:r>
              <a:rPr lang="id-ID" sz="2220"/>
              <a:t>Buatlah SQL untuk mencari kode matakuliah yang sudah diisi pada tabel  nilai dan tabel matakuliah!</a:t>
            </a:r>
            <a:endParaRPr lang="id-ID"/>
          </a:p>
          <a:p>
            <a:pPr marL="571500" indent="-457200">
              <a:spcBef>
                <a:spcPts val="444"/>
              </a:spcBef>
              <a:buSzPts val="2220"/>
              <a:buFont typeface="Book Antiqua"/>
              <a:buAutoNum type="arabicPeriod"/>
            </a:pPr>
            <a:r>
              <a:rPr lang="id-ID" sz="2220"/>
              <a:t>Buatlah SQL untuk mencari data yang tidak bernilai diantara C dan E!</a:t>
            </a:r>
            <a:endParaRPr lang="id-ID"/>
          </a:p>
          <a:p>
            <a:pPr marL="571500" indent="-457200">
              <a:spcBef>
                <a:spcPts val="444"/>
              </a:spcBef>
              <a:buSzPts val="2220"/>
              <a:buFont typeface="Book Antiqua"/>
              <a:buAutoNum type="arabicPeriod"/>
            </a:pPr>
            <a:r>
              <a:rPr lang="id-ID" sz="2220"/>
              <a:t>Tampilkan semua kolom dalam tabel matakuliah  yang mempunyai  jumlah sks lebih dari jumlah sks yang dimiliki oleh nama mata kuliah Basis Data Dasar!</a:t>
            </a:r>
            <a:endParaRPr lang="id-ID"/>
          </a:p>
          <a:p>
            <a:pPr marL="342900" indent="-87629">
              <a:spcBef>
                <a:spcPts val="444"/>
              </a:spcBef>
              <a:buSzPts val="2220"/>
              <a:buFont typeface="Arial" panose="020B0604020202020204" pitchFamily="34" charset="0"/>
              <a:buNone/>
            </a:pPr>
            <a:endParaRPr lang="id-ID" sz="2220" dirty="0"/>
          </a:p>
        </p:txBody>
      </p:sp>
      <p:sp>
        <p:nvSpPr>
          <p:cNvPr id="4" name="Google Shape;390;p26">
            <a:extLst>
              <a:ext uri="{FF2B5EF4-FFF2-40B4-BE49-F238E27FC236}">
                <a16:creationId xmlns:a16="http://schemas.microsoft.com/office/drawing/2014/main" id="{C33634F3-A78C-3F3E-1175-B94ABE0D0AB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id-ID"/>
              <a:pPr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2898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0;p28">
            <a:extLst>
              <a:ext uri="{FF2B5EF4-FFF2-40B4-BE49-F238E27FC236}">
                <a16:creationId xmlns:a16="http://schemas.microsoft.com/office/drawing/2014/main" id="{B5C2D06D-7702-EF8E-C9E0-989A25E65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5313" y="408373"/>
            <a:ext cx="8355023" cy="10293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buSzPts val="3500"/>
            </a:pPr>
            <a:r>
              <a:rPr lang="id-ID" dirty="0"/>
              <a:t>REFERENSI</a:t>
            </a:r>
            <a:endParaRPr dirty="0"/>
          </a:p>
        </p:txBody>
      </p:sp>
      <p:sp>
        <p:nvSpPr>
          <p:cNvPr id="3" name="Google Shape;401;p28">
            <a:extLst>
              <a:ext uri="{FF2B5EF4-FFF2-40B4-BE49-F238E27FC236}">
                <a16:creationId xmlns:a16="http://schemas.microsoft.com/office/drawing/2014/main" id="{7A8C7566-5C3B-C54E-DF00-39E9453981C5}"/>
              </a:ext>
            </a:extLst>
          </p:cNvPr>
          <p:cNvSpPr txBox="1">
            <a:spLocks/>
          </p:cNvSpPr>
          <p:nvPr/>
        </p:nvSpPr>
        <p:spPr>
          <a:xfrm>
            <a:off x="765313" y="1556792"/>
            <a:ext cx="11032435" cy="46805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spcBef>
                <a:spcPts val="0"/>
              </a:spcBef>
              <a:buSzPts val="2400"/>
            </a:pPr>
            <a:r>
              <a:rPr lang="id-ID" dirty="0"/>
              <a:t>Dwi Puspitasari, S.Kom, “</a:t>
            </a:r>
            <a:r>
              <a:rPr lang="id-ID" b="1" dirty="0"/>
              <a:t>Buku Ajar Dasar Basis Data</a:t>
            </a:r>
            <a:r>
              <a:rPr lang="id-ID" dirty="0"/>
              <a:t>”, </a:t>
            </a:r>
            <a:r>
              <a:rPr lang="id-ID" i="1" dirty="0"/>
              <a:t>Program Studi Manajemen Informatika Politeknik Negeri Malang</a:t>
            </a:r>
            <a:r>
              <a:rPr lang="id-ID" dirty="0"/>
              <a:t>, 2012.</a:t>
            </a:r>
          </a:p>
          <a:p>
            <a:pPr marL="342900">
              <a:spcBef>
                <a:spcPts val="480"/>
              </a:spcBef>
              <a:buSzPts val="2400"/>
            </a:pPr>
            <a:r>
              <a:rPr lang="id-ID" dirty="0"/>
              <a:t>Fathansyah, “</a:t>
            </a:r>
            <a:r>
              <a:rPr lang="id-ID" b="1" dirty="0"/>
              <a:t>Basisdata Revisi Kedua</a:t>
            </a:r>
            <a:r>
              <a:rPr lang="id-ID" dirty="0"/>
              <a:t>”, Bandung: Informatika, 2015.</a:t>
            </a:r>
          </a:p>
          <a:p>
            <a:pPr marL="342900">
              <a:spcBef>
                <a:spcPts val="480"/>
              </a:spcBef>
              <a:buSzPts val="2400"/>
            </a:pPr>
            <a:r>
              <a:rPr lang="id-ID" u="sng" dirty="0">
                <a:solidFill>
                  <a:schemeClr val="hlink"/>
                </a:solidFill>
                <a:hlinkClick r:id="rId3"/>
              </a:rPr>
              <a:t>http://www.tutorialride.com</a:t>
            </a:r>
            <a:endParaRPr lang="id-ID" dirty="0"/>
          </a:p>
          <a:p>
            <a:pPr marL="342900">
              <a:spcBef>
                <a:spcPts val="480"/>
              </a:spcBef>
              <a:buSzPts val="2400"/>
            </a:pPr>
            <a:r>
              <a:rPr lang="id-ID" u="sng" dirty="0">
                <a:solidFill>
                  <a:schemeClr val="hlink"/>
                </a:solidFill>
                <a:hlinkClick r:id="rId4"/>
              </a:rPr>
              <a:t>https://www.w3schools.com/</a:t>
            </a:r>
            <a:endParaRPr lang="id-ID" dirty="0"/>
          </a:p>
          <a:p>
            <a:pPr marL="114300" indent="0">
              <a:spcBef>
                <a:spcPts val="480"/>
              </a:spcBef>
              <a:buSzPts val="2400"/>
              <a:buFont typeface="Arial" panose="020B0604020202020204" pitchFamily="34" charset="0"/>
              <a:buNone/>
            </a:pPr>
            <a:endParaRPr lang="id-ID" dirty="0"/>
          </a:p>
          <a:p>
            <a:pPr marL="342900" indent="-76200">
              <a:spcBef>
                <a:spcPts val="480"/>
              </a:spcBef>
              <a:buSzPts val="2400"/>
              <a:buFont typeface="Arial" panose="020B0604020202020204" pitchFamily="34" charset="0"/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12820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Google Shape;126;p2">
            <a:extLst>
              <a:ext uri="{FF2B5EF4-FFF2-40B4-BE49-F238E27FC236}">
                <a16:creationId xmlns:a16="http://schemas.microsoft.com/office/drawing/2014/main" id="{9DEB1E84-C922-A335-27BF-D67C06CB4449}"/>
              </a:ext>
            </a:extLst>
          </p:cNvPr>
          <p:cNvSpPr txBox="1">
            <a:spLocks/>
          </p:cNvSpPr>
          <p:nvPr/>
        </p:nvSpPr>
        <p:spPr>
          <a:xfrm>
            <a:off x="515938" y="418205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rgbClr val="42558C"/>
              </a:buClr>
              <a:buSzPts val="3150"/>
              <a:buFont typeface="Book Antiqua"/>
              <a:buNone/>
            </a:pPr>
            <a:r>
              <a:rPr lang="id-ID" sz="3150"/>
              <a:t>STRUCTURED QUERY LANGUAGE</a:t>
            </a:r>
            <a:endParaRPr lang="id-ID" sz="3150" dirty="0"/>
          </a:p>
        </p:txBody>
      </p:sp>
      <p:sp>
        <p:nvSpPr>
          <p:cNvPr id="13" name="Google Shape;127;p2">
            <a:extLst>
              <a:ext uri="{FF2B5EF4-FFF2-40B4-BE49-F238E27FC236}">
                <a16:creationId xmlns:a16="http://schemas.microsoft.com/office/drawing/2014/main" id="{02B2A82A-1726-5630-F8B4-B52E5C631C4D}"/>
              </a:ext>
            </a:extLst>
          </p:cNvPr>
          <p:cNvSpPr txBox="1">
            <a:spLocks/>
          </p:cNvSpPr>
          <p:nvPr/>
        </p:nvSpPr>
        <p:spPr>
          <a:xfrm>
            <a:off x="6643010" y="636618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id-ID" smtClean="0"/>
              <a:pPr algn="r"/>
              <a:t>3</a:t>
            </a:fld>
            <a:endParaRPr lang="id-ID"/>
          </a:p>
        </p:txBody>
      </p:sp>
      <p:sp>
        <p:nvSpPr>
          <p:cNvPr id="14" name="Google Shape;128;p2">
            <a:extLst>
              <a:ext uri="{FF2B5EF4-FFF2-40B4-BE49-F238E27FC236}">
                <a16:creationId xmlns:a16="http://schemas.microsoft.com/office/drawing/2014/main" id="{5FB83E19-8F98-413F-3FB6-041CE4FDAA85}"/>
              </a:ext>
            </a:extLst>
          </p:cNvPr>
          <p:cNvSpPr/>
          <p:nvPr/>
        </p:nvSpPr>
        <p:spPr>
          <a:xfrm>
            <a:off x="1133418" y="2286704"/>
            <a:ext cx="914400" cy="9144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656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</a:t>
            </a:r>
            <a:endParaRPr/>
          </a:p>
        </p:txBody>
      </p:sp>
      <p:grpSp>
        <p:nvGrpSpPr>
          <p:cNvPr id="15" name="Google Shape;129;p2">
            <a:extLst>
              <a:ext uri="{FF2B5EF4-FFF2-40B4-BE49-F238E27FC236}">
                <a16:creationId xmlns:a16="http://schemas.microsoft.com/office/drawing/2014/main" id="{A146CDEE-53FB-7F02-24F4-268849CB79DE}"/>
              </a:ext>
            </a:extLst>
          </p:cNvPr>
          <p:cNvGrpSpPr/>
          <p:nvPr/>
        </p:nvGrpSpPr>
        <p:grpSpPr>
          <a:xfrm>
            <a:off x="3576928" y="1710640"/>
            <a:ext cx="4613274" cy="914400"/>
            <a:chOff x="3847158" y="2204864"/>
            <a:chExt cx="4613274" cy="914400"/>
          </a:xfrm>
        </p:grpSpPr>
        <p:sp>
          <p:nvSpPr>
            <p:cNvPr id="16" name="Google Shape;130;p2">
              <a:extLst>
                <a:ext uri="{FF2B5EF4-FFF2-40B4-BE49-F238E27FC236}">
                  <a16:creationId xmlns:a16="http://schemas.microsoft.com/office/drawing/2014/main" id="{2A2FEEE4-598E-39BB-BFF4-B3CAA4E9888C}"/>
                </a:ext>
              </a:extLst>
            </p:cNvPr>
            <p:cNvSpPr/>
            <p:nvPr/>
          </p:nvSpPr>
          <p:spPr>
            <a:xfrm>
              <a:off x="3847158" y="2204864"/>
              <a:ext cx="914400" cy="914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1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DDL</a:t>
              </a:r>
              <a:endParaRPr/>
            </a:p>
          </p:txBody>
        </p:sp>
        <p:sp>
          <p:nvSpPr>
            <p:cNvPr id="17" name="Google Shape;131;p2">
              <a:extLst>
                <a:ext uri="{FF2B5EF4-FFF2-40B4-BE49-F238E27FC236}">
                  <a16:creationId xmlns:a16="http://schemas.microsoft.com/office/drawing/2014/main" id="{10E2AAB3-DAC5-B4DB-56DB-442EF9929A3B}"/>
                </a:ext>
              </a:extLst>
            </p:cNvPr>
            <p:cNvSpPr/>
            <p:nvPr/>
          </p:nvSpPr>
          <p:spPr>
            <a:xfrm>
              <a:off x="4761558" y="2204864"/>
              <a:ext cx="3698874" cy="914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Definition Language</a:t>
              </a: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(CREATE, DROP, ALTER)</a:t>
              </a:r>
              <a:endParaRPr/>
            </a:p>
          </p:txBody>
        </p:sp>
      </p:grpSp>
      <p:grpSp>
        <p:nvGrpSpPr>
          <p:cNvPr id="18" name="Google Shape;132;p2">
            <a:extLst>
              <a:ext uri="{FF2B5EF4-FFF2-40B4-BE49-F238E27FC236}">
                <a16:creationId xmlns:a16="http://schemas.microsoft.com/office/drawing/2014/main" id="{5C7E74D4-37D8-4623-1778-210C91760CA7}"/>
              </a:ext>
            </a:extLst>
          </p:cNvPr>
          <p:cNvGrpSpPr/>
          <p:nvPr/>
        </p:nvGrpSpPr>
        <p:grpSpPr>
          <a:xfrm>
            <a:off x="3576928" y="2877452"/>
            <a:ext cx="4613274" cy="914400"/>
            <a:chOff x="3847158" y="3371676"/>
            <a:chExt cx="4613274" cy="914400"/>
          </a:xfrm>
        </p:grpSpPr>
        <p:sp>
          <p:nvSpPr>
            <p:cNvPr id="19" name="Google Shape;133;p2">
              <a:extLst>
                <a:ext uri="{FF2B5EF4-FFF2-40B4-BE49-F238E27FC236}">
                  <a16:creationId xmlns:a16="http://schemas.microsoft.com/office/drawing/2014/main" id="{750FC726-EEED-CB3F-C38E-89C40FD2CCD9}"/>
                </a:ext>
              </a:extLst>
            </p:cNvPr>
            <p:cNvSpPr/>
            <p:nvPr/>
          </p:nvSpPr>
          <p:spPr>
            <a:xfrm>
              <a:off x="3847158" y="3371676"/>
              <a:ext cx="914400" cy="914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1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DML</a:t>
              </a:r>
              <a:endParaRPr/>
            </a:p>
          </p:txBody>
        </p:sp>
        <p:sp>
          <p:nvSpPr>
            <p:cNvPr id="20" name="Google Shape;134;p2">
              <a:extLst>
                <a:ext uri="{FF2B5EF4-FFF2-40B4-BE49-F238E27FC236}">
                  <a16:creationId xmlns:a16="http://schemas.microsoft.com/office/drawing/2014/main" id="{1ED643FA-2943-EA05-B10C-C881E1AE4936}"/>
                </a:ext>
              </a:extLst>
            </p:cNvPr>
            <p:cNvSpPr/>
            <p:nvPr/>
          </p:nvSpPr>
          <p:spPr>
            <a:xfrm>
              <a:off x="4761558" y="3371676"/>
              <a:ext cx="3698874" cy="914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Manipulation Language</a:t>
              </a: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(INSERT, UPDATE, DELETE)</a:t>
              </a:r>
              <a:endParaRPr/>
            </a:p>
          </p:txBody>
        </p:sp>
      </p:grpSp>
      <p:grpSp>
        <p:nvGrpSpPr>
          <p:cNvPr id="21" name="Google Shape;135;p2">
            <a:extLst>
              <a:ext uri="{FF2B5EF4-FFF2-40B4-BE49-F238E27FC236}">
                <a16:creationId xmlns:a16="http://schemas.microsoft.com/office/drawing/2014/main" id="{302CA34B-6625-3254-F2EE-A33E50984A36}"/>
              </a:ext>
            </a:extLst>
          </p:cNvPr>
          <p:cNvGrpSpPr/>
          <p:nvPr/>
        </p:nvGrpSpPr>
        <p:grpSpPr>
          <a:xfrm>
            <a:off x="3576928" y="4014719"/>
            <a:ext cx="4613274" cy="914400"/>
            <a:chOff x="3847158" y="4508943"/>
            <a:chExt cx="4613274" cy="914400"/>
          </a:xfrm>
        </p:grpSpPr>
        <p:sp>
          <p:nvSpPr>
            <p:cNvPr id="22" name="Google Shape;136;p2">
              <a:extLst>
                <a:ext uri="{FF2B5EF4-FFF2-40B4-BE49-F238E27FC236}">
                  <a16:creationId xmlns:a16="http://schemas.microsoft.com/office/drawing/2014/main" id="{E05609AD-593A-4AFF-9FBB-43995907E624}"/>
                </a:ext>
              </a:extLst>
            </p:cNvPr>
            <p:cNvSpPr/>
            <p:nvPr/>
          </p:nvSpPr>
          <p:spPr>
            <a:xfrm>
              <a:off x="3847158" y="4508943"/>
              <a:ext cx="914400" cy="914400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rgbClr val="A760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1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DRL</a:t>
              </a:r>
              <a:endParaRPr/>
            </a:p>
          </p:txBody>
        </p:sp>
        <p:sp>
          <p:nvSpPr>
            <p:cNvPr id="23" name="Google Shape;137;p2">
              <a:extLst>
                <a:ext uri="{FF2B5EF4-FFF2-40B4-BE49-F238E27FC236}">
                  <a16:creationId xmlns:a16="http://schemas.microsoft.com/office/drawing/2014/main" id="{76606DF7-85F8-5293-4754-B4A17530F23A}"/>
                </a:ext>
              </a:extLst>
            </p:cNvPr>
            <p:cNvSpPr/>
            <p:nvPr/>
          </p:nvSpPr>
          <p:spPr>
            <a:xfrm>
              <a:off x="4761558" y="4508943"/>
              <a:ext cx="3698874" cy="914400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rgbClr val="A760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Retrieval Language</a:t>
              </a: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(SELECT)</a:t>
              </a:r>
              <a:endParaRPr/>
            </a:p>
          </p:txBody>
        </p:sp>
      </p:grpSp>
      <p:grpSp>
        <p:nvGrpSpPr>
          <p:cNvPr id="24" name="Google Shape;138;p2">
            <a:extLst>
              <a:ext uri="{FF2B5EF4-FFF2-40B4-BE49-F238E27FC236}">
                <a16:creationId xmlns:a16="http://schemas.microsoft.com/office/drawing/2014/main" id="{03B3C51E-1CEA-9C4E-A3DA-743B9C1E8DFD}"/>
              </a:ext>
            </a:extLst>
          </p:cNvPr>
          <p:cNvGrpSpPr/>
          <p:nvPr/>
        </p:nvGrpSpPr>
        <p:grpSpPr>
          <a:xfrm>
            <a:off x="3576928" y="5168758"/>
            <a:ext cx="4613274" cy="914400"/>
            <a:chOff x="3847158" y="5662982"/>
            <a:chExt cx="4613274" cy="914400"/>
          </a:xfrm>
        </p:grpSpPr>
        <p:sp>
          <p:nvSpPr>
            <p:cNvPr id="25" name="Google Shape;139;p2">
              <a:extLst>
                <a:ext uri="{FF2B5EF4-FFF2-40B4-BE49-F238E27FC236}">
                  <a16:creationId xmlns:a16="http://schemas.microsoft.com/office/drawing/2014/main" id="{661A642B-72A2-1643-B536-A96679559F8D}"/>
                </a:ext>
              </a:extLst>
            </p:cNvPr>
            <p:cNvSpPr/>
            <p:nvPr/>
          </p:nvSpPr>
          <p:spPr>
            <a:xfrm>
              <a:off x="3847158" y="5662982"/>
              <a:ext cx="914400" cy="914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1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DTL</a:t>
              </a:r>
              <a:endParaRPr/>
            </a:p>
          </p:txBody>
        </p:sp>
        <p:sp>
          <p:nvSpPr>
            <p:cNvPr id="26" name="Google Shape;140;p2">
              <a:extLst>
                <a:ext uri="{FF2B5EF4-FFF2-40B4-BE49-F238E27FC236}">
                  <a16:creationId xmlns:a16="http://schemas.microsoft.com/office/drawing/2014/main" id="{1F42FFF5-3EF8-5044-F90D-F1E4F1F617B9}"/>
                </a:ext>
              </a:extLst>
            </p:cNvPr>
            <p:cNvSpPr/>
            <p:nvPr/>
          </p:nvSpPr>
          <p:spPr>
            <a:xfrm>
              <a:off x="4761558" y="5662982"/>
              <a:ext cx="3698874" cy="914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Transaction Language</a:t>
              </a: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(COMMIT)</a:t>
              </a:r>
              <a:endParaRPr/>
            </a:p>
          </p:txBody>
        </p:sp>
      </p:grpSp>
      <p:cxnSp>
        <p:nvCxnSpPr>
          <p:cNvPr id="27" name="Google Shape;141;p2">
            <a:extLst>
              <a:ext uri="{FF2B5EF4-FFF2-40B4-BE49-F238E27FC236}">
                <a16:creationId xmlns:a16="http://schemas.microsoft.com/office/drawing/2014/main" id="{1E3F1056-3231-EC29-A157-5AE0FF1D386B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 rot="10800000" flipH="1">
            <a:off x="2047818" y="2167904"/>
            <a:ext cx="1529100" cy="576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A72B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142;p2">
            <a:extLst>
              <a:ext uri="{FF2B5EF4-FFF2-40B4-BE49-F238E27FC236}">
                <a16:creationId xmlns:a16="http://schemas.microsoft.com/office/drawing/2014/main" id="{02679D22-C5B7-7A12-A716-5B0A52ED07C1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2047818" y="2743904"/>
            <a:ext cx="1529100" cy="590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A72B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" name="Google Shape;143;p2">
            <a:extLst>
              <a:ext uri="{FF2B5EF4-FFF2-40B4-BE49-F238E27FC236}">
                <a16:creationId xmlns:a16="http://schemas.microsoft.com/office/drawing/2014/main" id="{6BACEC9C-D4C2-2F83-1226-D7281B0B6492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2047818" y="2743904"/>
            <a:ext cx="1529100" cy="1728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A72B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" name="Google Shape;144;p2">
            <a:extLst>
              <a:ext uri="{FF2B5EF4-FFF2-40B4-BE49-F238E27FC236}">
                <a16:creationId xmlns:a16="http://schemas.microsoft.com/office/drawing/2014/main" id="{35F7F4E6-087A-A4DA-B239-0DE723B62A1B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>
            <a:off x="2047818" y="2743904"/>
            <a:ext cx="1529100" cy="2882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A72B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logo of a building&#10;&#10;Description automatically generated">
            <a:extLst>
              <a:ext uri="{FF2B5EF4-FFF2-40B4-BE49-F238E27FC236}">
                <a16:creationId xmlns:a16="http://schemas.microsoft.com/office/drawing/2014/main" id="{4ACCE03E-2AD9-A171-A93F-725853B00A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2740" r="12262" b="3"/>
          <a:stretch/>
        </p:blipFill>
        <p:spPr>
          <a:xfrm>
            <a:off x="710812" y="728545"/>
            <a:ext cx="5305661" cy="5305661"/>
          </a:xfrm>
          <a:noFill/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2130" y="4484691"/>
            <a:ext cx="4540440" cy="503167"/>
          </a:xfrm>
        </p:spPr>
        <p:txBody>
          <a:bodyPr>
            <a:normAutofit/>
          </a:bodyPr>
          <a:lstStyle/>
          <a:p>
            <a:r>
              <a:rPr lang="en-US" dirty="0"/>
              <a:t> +62 (0341) 404424 – 404425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02320" y="5012635"/>
            <a:ext cx="4533900" cy="503238"/>
          </a:xfrm>
        </p:spPr>
        <p:txBody>
          <a:bodyPr>
            <a:normAutofit/>
          </a:bodyPr>
          <a:lstStyle/>
          <a:p>
            <a:r>
              <a:rPr lang="en-US" dirty="0"/>
              <a:t>https://jti.polinema.ac.id/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06EDAA5B-96F8-5B23-C8D2-2425DC21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5" name="Google Shape;127;p2">
            <a:extLst>
              <a:ext uri="{FF2B5EF4-FFF2-40B4-BE49-F238E27FC236}">
                <a16:creationId xmlns:a16="http://schemas.microsoft.com/office/drawing/2014/main" id="{70D12594-B98D-F14B-66BB-1B18871D3815}"/>
              </a:ext>
            </a:extLst>
          </p:cNvPr>
          <p:cNvSpPr txBox="1">
            <a:spLocks/>
          </p:cNvSpPr>
          <p:nvPr/>
        </p:nvSpPr>
        <p:spPr>
          <a:xfrm>
            <a:off x="6643010" y="636618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id-ID" smtClean="0"/>
              <a:pPr algn="r"/>
              <a:t>4</a:t>
            </a:fld>
            <a:endParaRPr lang="id-ID"/>
          </a:p>
        </p:txBody>
      </p:sp>
      <p:sp>
        <p:nvSpPr>
          <p:cNvPr id="48" name="Google Shape;149;p3">
            <a:extLst>
              <a:ext uri="{FF2B5EF4-FFF2-40B4-BE49-F238E27FC236}">
                <a16:creationId xmlns:a16="http://schemas.microsoft.com/office/drawing/2014/main" id="{83C78D1D-233D-2588-025A-5562ED3FC0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037" y="449041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150"/>
              <a:buFont typeface="Book Antiqua"/>
              <a:buNone/>
            </a:pPr>
            <a:r>
              <a:rPr lang="id-ID" sz="3150" dirty="0"/>
              <a:t>DRL (DATA RETRIEVAL LANGUAGE)</a:t>
            </a:r>
            <a:endParaRPr dirty="0"/>
          </a:p>
        </p:txBody>
      </p:sp>
      <p:sp>
        <p:nvSpPr>
          <p:cNvPr id="49" name="Google Shape;150;p3">
            <a:extLst>
              <a:ext uri="{FF2B5EF4-FFF2-40B4-BE49-F238E27FC236}">
                <a16:creationId xmlns:a16="http://schemas.microsoft.com/office/drawing/2014/main" id="{19B67D6D-14BC-C677-350F-341F67394F79}"/>
              </a:ext>
            </a:extLst>
          </p:cNvPr>
          <p:cNvSpPr txBox="1">
            <a:spLocks/>
          </p:cNvSpPr>
          <p:nvPr/>
        </p:nvSpPr>
        <p:spPr>
          <a:xfrm>
            <a:off x="533844" y="1943493"/>
            <a:ext cx="10960066" cy="5112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 algn="l">
              <a:lnSpc>
                <a:spcPct val="80000"/>
              </a:lnSpc>
              <a:spcBef>
                <a:spcPts val="0"/>
              </a:spcBef>
              <a:buSzPts val="2220"/>
              <a:buFont typeface="Arial" panose="020B0604020202020204" pitchFamily="34" charset="0"/>
              <a:buChar char="•"/>
            </a:pPr>
            <a:r>
              <a:rPr lang="id-ID" sz="2220" dirty="0"/>
              <a:t>DRL atau DSL (Data Selection Language) adalah set perintah yang digunakan untuk mengambil data dari server basis data.</a:t>
            </a:r>
            <a:endParaRPr lang="id-ID" dirty="0"/>
          </a:p>
          <a:p>
            <a:pPr marL="342900" indent="-228600" algn="l">
              <a:lnSpc>
                <a:spcPct val="80000"/>
              </a:lnSpc>
              <a:spcBef>
                <a:spcPts val="444"/>
              </a:spcBef>
              <a:buSzPts val="2220"/>
              <a:buFont typeface="Arial" panose="020B0604020202020204" pitchFamily="34" charset="0"/>
              <a:buChar char="•"/>
            </a:pPr>
            <a:r>
              <a:rPr lang="id-ID" sz="2220" dirty="0"/>
              <a:t>DRL dapat digunakan pada query, sub-query dan fungsi agregasi</a:t>
            </a:r>
            <a:endParaRPr lang="id-ID" dirty="0"/>
          </a:p>
          <a:p>
            <a:pPr marL="342900" indent="-228600" algn="l">
              <a:lnSpc>
                <a:spcPct val="80000"/>
              </a:lnSpc>
              <a:spcBef>
                <a:spcPts val="444"/>
              </a:spcBef>
              <a:buSzPts val="2220"/>
              <a:buFont typeface="Arial" panose="020B0604020202020204" pitchFamily="34" charset="0"/>
              <a:buChar char="•"/>
            </a:pPr>
            <a:r>
              <a:rPr lang="id-ID" sz="2220" b="1" dirty="0"/>
              <a:t>Beberapa klausa DRL :</a:t>
            </a:r>
            <a:endParaRPr lang="id-ID" dirty="0"/>
          </a:p>
          <a:p>
            <a:pPr marL="640080" lvl="1" indent="-228600" algn="l">
              <a:lnSpc>
                <a:spcPct val="80000"/>
              </a:lnSpc>
              <a:spcBef>
                <a:spcPts val="370"/>
              </a:spcBef>
              <a:buSzPts val="1850"/>
              <a:buFont typeface="Arial" panose="020B0604020202020204" pitchFamily="34" charset="0"/>
              <a:buChar char="•"/>
            </a:pPr>
            <a:r>
              <a:rPr lang="id-ID" sz="1850" b="1" dirty="0"/>
              <a:t>FROM</a:t>
            </a:r>
            <a:r>
              <a:rPr lang="id-ID" sz="1850" dirty="0"/>
              <a:t>	: Memilih nama sebuah tabel </a:t>
            </a:r>
            <a:endParaRPr lang="id-ID" dirty="0"/>
          </a:p>
          <a:p>
            <a:pPr marL="639763" lvl="1" indent="-228600" algn="l">
              <a:lnSpc>
                <a:spcPct val="80000"/>
              </a:lnSpc>
              <a:spcBef>
                <a:spcPts val="370"/>
              </a:spcBef>
              <a:buSzPts val="1850"/>
              <a:buFont typeface="Arial" panose="020B0604020202020204" pitchFamily="34" charset="0"/>
              <a:buChar char="•"/>
            </a:pPr>
            <a:r>
              <a:rPr lang="id-ID" sz="1850" b="1" dirty="0"/>
              <a:t>WHERE</a:t>
            </a:r>
            <a:r>
              <a:rPr lang="id-ID" sz="1850" dirty="0"/>
              <a:t>	: Menunjukkan secara spesifik suatu row/baris yang </a:t>
            </a:r>
            <a:endParaRPr lang="id-ID" dirty="0"/>
          </a:p>
          <a:p>
            <a:pPr marL="411163" lvl="1" algn="l">
              <a:lnSpc>
                <a:spcPct val="80000"/>
              </a:lnSpc>
              <a:spcBef>
                <a:spcPts val="370"/>
              </a:spcBef>
              <a:buSzPts val="1850"/>
            </a:pPr>
            <a:r>
              <a:rPr lang="id-ID" sz="1850" dirty="0"/>
              <a:t>                       akan dicari</a:t>
            </a:r>
            <a:endParaRPr lang="id-ID" dirty="0"/>
          </a:p>
          <a:p>
            <a:pPr marL="640080" lvl="1" indent="-228600" algn="l">
              <a:lnSpc>
                <a:spcPct val="80000"/>
              </a:lnSpc>
              <a:spcBef>
                <a:spcPts val="370"/>
              </a:spcBef>
              <a:buSzPts val="1850"/>
              <a:buFont typeface="Arial" panose="020B0604020202020204" pitchFamily="34" charset="0"/>
              <a:buChar char="•"/>
            </a:pPr>
            <a:r>
              <a:rPr lang="id-ID" sz="1850" b="1" dirty="0"/>
              <a:t>GROUP BY</a:t>
            </a:r>
            <a:r>
              <a:rPr lang="id-ID" sz="1850" dirty="0"/>
              <a:t>: Menyusun data ke dalam grup</a:t>
            </a:r>
            <a:endParaRPr lang="id-ID" dirty="0"/>
          </a:p>
          <a:p>
            <a:pPr marL="640080" lvl="1" indent="-228600" algn="l">
              <a:lnSpc>
                <a:spcPct val="80000"/>
              </a:lnSpc>
              <a:spcBef>
                <a:spcPts val="370"/>
              </a:spcBef>
              <a:buSzPts val="1850"/>
              <a:buFont typeface="Arial" panose="020B0604020202020204" pitchFamily="34" charset="0"/>
              <a:buChar char="•"/>
            </a:pPr>
            <a:r>
              <a:rPr lang="id-ID" sz="1850" b="1" dirty="0"/>
              <a:t>HAVING	: </a:t>
            </a:r>
            <a:r>
              <a:rPr lang="id-ID" sz="1850" dirty="0"/>
              <a:t>Memilih diantara kelompok-kelompok data yang </a:t>
            </a:r>
            <a:endParaRPr lang="id-ID" dirty="0"/>
          </a:p>
          <a:p>
            <a:pPr marL="411480" lvl="1" algn="l">
              <a:lnSpc>
                <a:spcPct val="80000"/>
              </a:lnSpc>
              <a:spcBef>
                <a:spcPts val="370"/>
              </a:spcBef>
              <a:buSzPts val="1850"/>
            </a:pPr>
            <a:r>
              <a:rPr lang="id-ID" sz="1850" dirty="0"/>
              <a:t>                       didefinisikan klausa GROUP BY</a:t>
            </a:r>
            <a:endParaRPr lang="id-ID" dirty="0"/>
          </a:p>
          <a:p>
            <a:pPr marL="640080" lvl="1" indent="-228600" algn="l">
              <a:lnSpc>
                <a:spcPct val="80000"/>
              </a:lnSpc>
              <a:spcBef>
                <a:spcPts val="370"/>
              </a:spcBef>
              <a:buSzPts val="1850"/>
              <a:buFont typeface="Arial" panose="020B0604020202020204" pitchFamily="34" charset="0"/>
              <a:buChar char="•"/>
            </a:pPr>
            <a:r>
              <a:rPr lang="id-ID" sz="1850" b="1" dirty="0"/>
              <a:t>ORDER BY	</a:t>
            </a:r>
            <a:r>
              <a:rPr lang="id-ID" sz="1850" dirty="0"/>
              <a:t>:</a:t>
            </a:r>
            <a:r>
              <a:rPr lang="id-ID" sz="1850" b="1" dirty="0"/>
              <a:t> </a:t>
            </a:r>
            <a:r>
              <a:rPr lang="id-ID" sz="1850" dirty="0"/>
              <a:t>Secara spesifik digunakan untuk menentukan suatu </a:t>
            </a:r>
            <a:endParaRPr lang="id-ID" dirty="0"/>
          </a:p>
          <a:p>
            <a:pPr marL="411480" lvl="1" algn="l">
              <a:lnSpc>
                <a:spcPct val="80000"/>
              </a:lnSpc>
              <a:spcBef>
                <a:spcPts val="370"/>
              </a:spcBef>
              <a:buSzPts val="1850"/>
            </a:pPr>
            <a:r>
              <a:rPr lang="id-ID" sz="1850" dirty="0"/>
              <a:t>                       baris pada kolom tertentu</a:t>
            </a:r>
            <a:endParaRPr lang="id-ID" dirty="0"/>
          </a:p>
          <a:p>
            <a:pPr marL="640080" lvl="1" indent="-228600" algn="l">
              <a:lnSpc>
                <a:spcPct val="80000"/>
              </a:lnSpc>
              <a:spcBef>
                <a:spcPts val="370"/>
              </a:spcBef>
              <a:buSzPts val="1850"/>
              <a:buFont typeface="Arial" panose="020B0604020202020204" pitchFamily="34" charset="0"/>
              <a:buChar char="•"/>
            </a:pPr>
            <a:r>
              <a:rPr lang="id-ID" sz="1850" b="1" dirty="0"/>
              <a:t>AS	</a:t>
            </a:r>
            <a:r>
              <a:rPr lang="id-ID" sz="1850" dirty="0"/>
              <a:t>:</a:t>
            </a:r>
            <a:r>
              <a:rPr lang="id-ID" sz="1850" b="1" dirty="0"/>
              <a:t> </a:t>
            </a:r>
            <a:r>
              <a:rPr lang="id-ID" sz="1850" dirty="0"/>
              <a:t>Memberikan nama alias sementara untuk tabel </a:t>
            </a:r>
            <a:endParaRPr lang="id-ID" dirty="0"/>
          </a:p>
          <a:p>
            <a:pPr marL="411480" lvl="1" algn="l">
              <a:lnSpc>
                <a:spcPct val="80000"/>
              </a:lnSpc>
              <a:spcBef>
                <a:spcPts val="370"/>
              </a:spcBef>
              <a:buSzPts val="1850"/>
            </a:pPr>
            <a:r>
              <a:rPr lang="id-ID" sz="1850" dirty="0"/>
              <a:t>                       atau kolom</a:t>
            </a:r>
            <a:endParaRPr lang="id-ID" sz="1850" b="1" dirty="0"/>
          </a:p>
        </p:txBody>
      </p:sp>
      <p:sp>
        <p:nvSpPr>
          <p:cNvPr id="50" name="Google Shape;151;p3">
            <a:extLst>
              <a:ext uri="{FF2B5EF4-FFF2-40B4-BE49-F238E27FC236}">
                <a16:creationId xmlns:a16="http://schemas.microsoft.com/office/drawing/2014/main" id="{DEC725EC-1BD4-2511-AD7D-AF07A0DBE450}"/>
              </a:ext>
            </a:extLst>
          </p:cNvPr>
          <p:cNvSpPr txBox="1">
            <a:spLocks/>
          </p:cNvSpPr>
          <p:nvPr/>
        </p:nvSpPr>
        <p:spPr>
          <a:xfrm>
            <a:off x="7664245" y="63300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id-ID" smtClean="0"/>
              <a:pPr algn="r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5" name="Google Shape;156;p4">
            <a:extLst>
              <a:ext uri="{FF2B5EF4-FFF2-40B4-BE49-F238E27FC236}">
                <a16:creationId xmlns:a16="http://schemas.microsoft.com/office/drawing/2014/main" id="{2CB9F23B-E554-9BFC-74AA-59E1F08C08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844" y="521125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 dirty="0"/>
              <a:t>DATABASE AKADEMIK</a:t>
            </a:r>
            <a:endParaRPr dirty="0"/>
          </a:p>
        </p:txBody>
      </p:sp>
      <p:sp>
        <p:nvSpPr>
          <p:cNvPr id="8" name="Google Shape;157;p4">
            <a:extLst>
              <a:ext uri="{FF2B5EF4-FFF2-40B4-BE49-F238E27FC236}">
                <a16:creationId xmlns:a16="http://schemas.microsoft.com/office/drawing/2014/main" id="{68433295-3102-31BC-6173-7792ED20F085}"/>
              </a:ext>
            </a:extLst>
          </p:cNvPr>
          <p:cNvSpPr txBox="1">
            <a:spLocks/>
          </p:cNvSpPr>
          <p:nvPr/>
        </p:nvSpPr>
        <p:spPr>
          <a:xfrm>
            <a:off x="6660916" y="646910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id-ID" smtClean="0"/>
              <a:pPr algn="r"/>
              <a:t>5</a:t>
            </a:fld>
            <a:endParaRPr lang="id-ID"/>
          </a:p>
        </p:txBody>
      </p:sp>
      <p:pic>
        <p:nvPicPr>
          <p:cNvPr id="9" name="Google Shape;158;p4">
            <a:extLst>
              <a:ext uri="{FF2B5EF4-FFF2-40B4-BE49-F238E27FC236}">
                <a16:creationId xmlns:a16="http://schemas.microsoft.com/office/drawing/2014/main" id="{E4CB7021-CF83-1242-3CA0-183CCE5D40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8956" y="1524475"/>
            <a:ext cx="6508700" cy="493126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214475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Google Shape;163;p5">
            <a:extLst>
              <a:ext uri="{FF2B5EF4-FFF2-40B4-BE49-F238E27FC236}">
                <a16:creationId xmlns:a16="http://schemas.microsoft.com/office/drawing/2014/main" id="{67A41130-19BD-C288-958A-89DA963115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3328" y="214894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DATABASE AKADEMIK: DDL</a:t>
            </a:r>
            <a:endParaRPr/>
          </a:p>
        </p:txBody>
      </p:sp>
      <p:sp>
        <p:nvSpPr>
          <p:cNvPr id="3" name="Google Shape;164;p5">
            <a:extLst>
              <a:ext uri="{FF2B5EF4-FFF2-40B4-BE49-F238E27FC236}">
                <a16:creationId xmlns:a16="http://schemas.microsoft.com/office/drawing/2014/main" id="{3F19B19A-792A-EE4A-2C5F-785106560878}"/>
              </a:ext>
            </a:extLst>
          </p:cNvPr>
          <p:cNvSpPr txBox="1">
            <a:spLocks/>
          </p:cNvSpPr>
          <p:nvPr/>
        </p:nvSpPr>
        <p:spPr>
          <a:xfrm>
            <a:off x="8880400" y="616287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id-ID" smtClean="0"/>
              <a:pPr algn="r"/>
              <a:t>6</a:t>
            </a:fld>
            <a:endParaRPr lang="id-ID"/>
          </a:p>
        </p:txBody>
      </p:sp>
      <p:pic>
        <p:nvPicPr>
          <p:cNvPr id="5" name="Google Shape;165;p5">
            <a:extLst>
              <a:ext uri="{FF2B5EF4-FFF2-40B4-BE49-F238E27FC236}">
                <a16:creationId xmlns:a16="http://schemas.microsoft.com/office/drawing/2014/main" id="{4D4E6B79-CDD2-1859-983B-2D081E521ED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17681" y="2073458"/>
            <a:ext cx="4446015" cy="33684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6" name="Google Shape;166;p5">
            <a:extLst>
              <a:ext uri="{FF2B5EF4-FFF2-40B4-BE49-F238E27FC236}">
                <a16:creationId xmlns:a16="http://schemas.microsoft.com/office/drawing/2014/main" id="{F080BA19-7866-5462-166C-59552E92A39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0989" r="69219" b="12240"/>
          <a:stretch/>
        </p:blipFill>
        <p:spPr>
          <a:xfrm>
            <a:off x="1954380" y="1544652"/>
            <a:ext cx="4283969" cy="474065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806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Google Shape;171;p6">
            <a:extLst>
              <a:ext uri="{FF2B5EF4-FFF2-40B4-BE49-F238E27FC236}">
                <a16:creationId xmlns:a16="http://schemas.microsoft.com/office/drawing/2014/main" id="{C8BEAA6F-8714-9B6C-8BC9-8AB453A09F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 dirty="0"/>
              <a:t>QUERY</a:t>
            </a:r>
            <a:endParaRPr dirty="0"/>
          </a:p>
        </p:txBody>
      </p:sp>
      <p:sp>
        <p:nvSpPr>
          <p:cNvPr id="3" name="Google Shape;172;p6">
            <a:extLst>
              <a:ext uri="{FF2B5EF4-FFF2-40B4-BE49-F238E27FC236}">
                <a16:creationId xmlns:a16="http://schemas.microsoft.com/office/drawing/2014/main" id="{FBF6AE73-1FDA-1C3F-E79E-83573F8E92C7}"/>
              </a:ext>
            </a:extLst>
          </p:cNvPr>
          <p:cNvSpPr txBox="1">
            <a:spLocks/>
          </p:cNvSpPr>
          <p:nvPr/>
        </p:nvSpPr>
        <p:spPr>
          <a:xfrm>
            <a:off x="107504" y="1196752"/>
            <a:ext cx="8496944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spcBef>
                <a:spcPts val="0"/>
              </a:spcBef>
              <a:buSzPts val="1600"/>
            </a:pPr>
            <a:r>
              <a:rPr lang="id-ID" sz="1600" dirty="0"/>
              <a:t>Query merupakan operasi yang melibatkan satu atau lebih tabel untuk melakukan retrival data.</a:t>
            </a:r>
            <a:endParaRPr lang="id-ID" dirty="0"/>
          </a:p>
          <a:p>
            <a:pPr marL="342900">
              <a:spcBef>
                <a:spcPts val="320"/>
              </a:spcBef>
              <a:buSzPts val="1600"/>
            </a:pPr>
            <a:r>
              <a:rPr lang="id-ID" sz="1600" dirty="0"/>
              <a:t>Retrival data dilakukan dengan beberapacara berikut :</a:t>
            </a:r>
            <a:endParaRPr lang="id-ID" dirty="0"/>
          </a:p>
        </p:txBody>
      </p:sp>
      <p:sp>
        <p:nvSpPr>
          <p:cNvPr id="5" name="Google Shape;173;p6">
            <a:extLst>
              <a:ext uri="{FF2B5EF4-FFF2-40B4-BE49-F238E27FC236}">
                <a16:creationId xmlns:a16="http://schemas.microsoft.com/office/drawing/2014/main" id="{C15D69DF-54AF-CBEC-4C71-9FA516EC3EDD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id-ID" smtClean="0"/>
              <a:pPr algn="r"/>
              <a:t>7</a:t>
            </a:fld>
            <a:endParaRPr lang="id-ID"/>
          </a:p>
        </p:txBody>
      </p:sp>
      <p:grpSp>
        <p:nvGrpSpPr>
          <p:cNvPr id="6" name="Google Shape;174;p6">
            <a:extLst>
              <a:ext uri="{FF2B5EF4-FFF2-40B4-BE49-F238E27FC236}">
                <a16:creationId xmlns:a16="http://schemas.microsoft.com/office/drawing/2014/main" id="{0E94BFF6-F039-9968-0A4C-7B1D97CD384B}"/>
              </a:ext>
            </a:extLst>
          </p:cNvPr>
          <p:cNvGrpSpPr/>
          <p:nvPr/>
        </p:nvGrpSpPr>
        <p:grpSpPr>
          <a:xfrm>
            <a:off x="251520" y="2061819"/>
            <a:ext cx="11832976" cy="4606569"/>
            <a:chOff x="0" y="971"/>
            <a:chExt cx="8640960" cy="4606569"/>
          </a:xfrm>
        </p:grpSpPr>
        <p:sp>
          <p:nvSpPr>
            <p:cNvPr id="7" name="Google Shape;175;p6">
              <a:extLst>
                <a:ext uri="{FF2B5EF4-FFF2-40B4-BE49-F238E27FC236}">
                  <a16:creationId xmlns:a16="http://schemas.microsoft.com/office/drawing/2014/main" id="{AEF80A38-E3A4-202F-DDEF-9B6552BE4C77}"/>
                </a:ext>
              </a:extLst>
            </p:cNvPr>
            <p:cNvSpPr/>
            <p:nvPr/>
          </p:nvSpPr>
          <p:spPr>
            <a:xfrm>
              <a:off x="0" y="971"/>
              <a:ext cx="8640960" cy="451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68000">
                  <a:schemeClr val="lt1"/>
                </a:gs>
                <a:gs pos="81000">
                  <a:schemeClr val="lt1"/>
                </a:gs>
                <a:gs pos="86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6;p6">
              <a:extLst>
                <a:ext uri="{FF2B5EF4-FFF2-40B4-BE49-F238E27FC236}">
                  <a16:creationId xmlns:a16="http://schemas.microsoft.com/office/drawing/2014/main" id="{2C294043-EC3C-F9BE-A623-BC109A128108}"/>
                </a:ext>
              </a:extLst>
            </p:cNvPr>
            <p:cNvSpPr txBox="1"/>
            <p:nvPr/>
          </p:nvSpPr>
          <p:spPr>
            <a:xfrm>
              <a:off x="22041" y="23012"/>
              <a:ext cx="8596878" cy="407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lang="id-ID" sz="1600" b="0" i="0" u="none" strike="noStrike" cap="none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 * untuk memilih semua kolom</a:t>
              </a:r>
              <a:endParaRPr dirty="0"/>
            </a:p>
          </p:txBody>
        </p:sp>
        <p:sp>
          <p:nvSpPr>
            <p:cNvPr id="9" name="Google Shape;177;p6">
              <a:extLst>
                <a:ext uri="{FF2B5EF4-FFF2-40B4-BE49-F238E27FC236}">
                  <a16:creationId xmlns:a16="http://schemas.microsoft.com/office/drawing/2014/main" id="{B2DE6273-5440-4186-C741-ADCEBA52F775}"/>
                </a:ext>
              </a:extLst>
            </p:cNvPr>
            <p:cNvSpPr/>
            <p:nvPr/>
          </p:nvSpPr>
          <p:spPr>
            <a:xfrm>
              <a:off x="0" y="462644"/>
              <a:ext cx="8640960" cy="451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68000">
                  <a:schemeClr val="lt1"/>
                </a:gs>
                <a:gs pos="81000">
                  <a:schemeClr val="lt1"/>
                </a:gs>
                <a:gs pos="86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8;p6">
              <a:extLst>
                <a:ext uri="{FF2B5EF4-FFF2-40B4-BE49-F238E27FC236}">
                  <a16:creationId xmlns:a16="http://schemas.microsoft.com/office/drawing/2014/main" id="{EFD6EB24-89EA-7E15-B3D7-978597A08D10}"/>
                </a:ext>
              </a:extLst>
            </p:cNvPr>
            <p:cNvSpPr txBox="1"/>
            <p:nvPr/>
          </p:nvSpPr>
          <p:spPr>
            <a:xfrm>
              <a:off x="22041" y="484685"/>
              <a:ext cx="8596878" cy="407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lang="id-ID" sz="1600" b="0" i="0" u="none" strike="noStrike" cap="none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 dengan WHERE untuk menampilkan baris dengan suatu kondisi</a:t>
              </a:r>
              <a:endParaRPr dirty="0"/>
            </a:p>
          </p:txBody>
        </p:sp>
        <p:sp>
          <p:nvSpPr>
            <p:cNvPr id="11" name="Google Shape;179;p6">
              <a:extLst>
                <a:ext uri="{FF2B5EF4-FFF2-40B4-BE49-F238E27FC236}">
                  <a16:creationId xmlns:a16="http://schemas.microsoft.com/office/drawing/2014/main" id="{A0C1D075-428F-FD84-CF6F-DC369D24A5E9}"/>
                </a:ext>
              </a:extLst>
            </p:cNvPr>
            <p:cNvSpPr/>
            <p:nvPr/>
          </p:nvSpPr>
          <p:spPr>
            <a:xfrm>
              <a:off x="0" y="924318"/>
              <a:ext cx="8640960" cy="451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68000">
                  <a:schemeClr val="lt1"/>
                </a:gs>
                <a:gs pos="81000">
                  <a:schemeClr val="lt1"/>
                </a:gs>
                <a:gs pos="86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0;p6">
              <a:extLst>
                <a:ext uri="{FF2B5EF4-FFF2-40B4-BE49-F238E27FC236}">
                  <a16:creationId xmlns:a16="http://schemas.microsoft.com/office/drawing/2014/main" id="{13B14C47-D393-6B5E-F1FF-57A305DF1BBA}"/>
                </a:ext>
              </a:extLst>
            </p:cNvPr>
            <p:cNvSpPr txBox="1"/>
            <p:nvPr/>
          </p:nvSpPr>
          <p:spPr>
            <a:xfrm>
              <a:off x="22041" y="946359"/>
              <a:ext cx="8596878" cy="407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lang="id-ID" sz="1600" b="0" i="0" u="none" strike="noStrike" cap="none" dirty="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 dengan DISTINCT untuk menampilkan data dengan eliminasi data yang sama (duplicate)</a:t>
              </a:r>
              <a:endParaRPr dirty="0"/>
            </a:p>
          </p:txBody>
        </p:sp>
        <p:sp>
          <p:nvSpPr>
            <p:cNvPr id="13" name="Google Shape;181;p6">
              <a:extLst>
                <a:ext uri="{FF2B5EF4-FFF2-40B4-BE49-F238E27FC236}">
                  <a16:creationId xmlns:a16="http://schemas.microsoft.com/office/drawing/2014/main" id="{65E6F115-3235-1191-F812-093273C8CA5C}"/>
                </a:ext>
              </a:extLst>
            </p:cNvPr>
            <p:cNvSpPr/>
            <p:nvPr/>
          </p:nvSpPr>
          <p:spPr>
            <a:xfrm>
              <a:off x="0" y="1385992"/>
              <a:ext cx="8640960" cy="451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68000">
                  <a:schemeClr val="lt1"/>
                </a:gs>
                <a:gs pos="81000">
                  <a:schemeClr val="lt1"/>
                </a:gs>
                <a:gs pos="86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2;p6">
              <a:extLst>
                <a:ext uri="{FF2B5EF4-FFF2-40B4-BE49-F238E27FC236}">
                  <a16:creationId xmlns:a16="http://schemas.microsoft.com/office/drawing/2014/main" id="{A530CCD5-935F-0B36-6D94-4B4F0DAAFDAF}"/>
                </a:ext>
              </a:extLst>
            </p:cNvPr>
            <p:cNvSpPr txBox="1"/>
            <p:nvPr/>
          </p:nvSpPr>
          <p:spPr>
            <a:xfrm>
              <a:off x="22041" y="1408033"/>
              <a:ext cx="8596878" cy="407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lang="id-ID" sz="1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 dengan IN untuk menampilkan data yang spesifik</a:t>
              </a:r>
              <a:endParaRPr/>
            </a:p>
          </p:txBody>
        </p:sp>
        <p:sp>
          <p:nvSpPr>
            <p:cNvPr id="15" name="Google Shape;183;p6">
              <a:extLst>
                <a:ext uri="{FF2B5EF4-FFF2-40B4-BE49-F238E27FC236}">
                  <a16:creationId xmlns:a16="http://schemas.microsoft.com/office/drawing/2014/main" id="{137CA290-2EA8-99A4-D73C-17088D9ED56C}"/>
                </a:ext>
              </a:extLst>
            </p:cNvPr>
            <p:cNvSpPr/>
            <p:nvPr/>
          </p:nvSpPr>
          <p:spPr>
            <a:xfrm>
              <a:off x="0" y="1847665"/>
              <a:ext cx="8640960" cy="451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68000">
                  <a:schemeClr val="lt1"/>
                </a:gs>
                <a:gs pos="81000">
                  <a:schemeClr val="lt1"/>
                </a:gs>
                <a:gs pos="86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4;p6">
              <a:extLst>
                <a:ext uri="{FF2B5EF4-FFF2-40B4-BE49-F238E27FC236}">
                  <a16:creationId xmlns:a16="http://schemas.microsoft.com/office/drawing/2014/main" id="{11D170BB-06DE-BB83-A496-E3AC91C53BA8}"/>
                </a:ext>
              </a:extLst>
            </p:cNvPr>
            <p:cNvSpPr txBox="1"/>
            <p:nvPr/>
          </p:nvSpPr>
          <p:spPr>
            <a:xfrm>
              <a:off x="22041" y="1869706"/>
              <a:ext cx="8596878" cy="407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lang="id-ID" sz="1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 dengan BETWEEN untuk menampilkan data pada jarak (range) tertentu</a:t>
              </a:r>
              <a:endParaRPr/>
            </a:p>
          </p:txBody>
        </p:sp>
        <p:sp>
          <p:nvSpPr>
            <p:cNvPr id="17" name="Google Shape;185;p6">
              <a:extLst>
                <a:ext uri="{FF2B5EF4-FFF2-40B4-BE49-F238E27FC236}">
                  <a16:creationId xmlns:a16="http://schemas.microsoft.com/office/drawing/2014/main" id="{B9C76957-9A7F-AE3D-9164-90973284101E}"/>
                </a:ext>
              </a:extLst>
            </p:cNvPr>
            <p:cNvSpPr/>
            <p:nvPr/>
          </p:nvSpPr>
          <p:spPr>
            <a:xfrm>
              <a:off x="0" y="2309339"/>
              <a:ext cx="8640960" cy="451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68000">
                  <a:schemeClr val="lt1"/>
                </a:gs>
                <a:gs pos="81000">
                  <a:schemeClr val="lt1"/>
                </a:gs>
                <a:gs pos="86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6;p6">
              <a:extLst>
                <a:ext uri="{FF2B5EF4-FFF2-40B4-BE49-F238E27FC236}">
                  <a16:creationId xmlns:a16="http://schemas.microsoft.com/office/drawing/2014/main" id="{65C05EEE-1C6D-6680-B1E0-5C408EE7AB09}"/>
                </a:ext>
              </a:extLst>
            </p:cNvPr>
            <p:cNvSpPr txBox="1"/>
            <p:nvPr/>
          </p:nvSpPr>
          <p:spPr>
            <a:xfrm>
              <a:off x="22041" y="2331380"/>
              <a:ext cx="8596878" cy="407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lang="id-ID" sz="1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 dengan LIKE untuk menampilkan data yang memiliki kemiripan dengan keyword yang diinginkan</a:t>
              </a:r>
              <a:endParaRPr/>
            </a:p>
          </p:txBody>
        </p:sp>
        <p:sp>
          <p:nvSpPr>
            <p:cNvPr id="19" name="Google Shape;187;p6">
              <a:extLst>
                <a:ext uri="{FF2B5EF4-FFF2-40B4-BE49-F238E27FC236}">
                  <a16:creationId xmlns:a16="http://schemas.microsoft.com/office/drawing/2014/main" id="{8DBF7F44-D194-1D80-728F-D0A13CBBAC21}"/>
                </a:ext>
              </a:extLst>
            </p:cNvPr>
            <p:cNvSpPr/>
            <p:nvPr/>
          </p:nvSpPr>
          <p:spPr>
            <a:xfrm>
              <a:off x="0" y="2771013"/>
              <a:ext cx="8640960" cy="451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68000">
                  <a:schemeClr val="lt1"/>
                </a:gs>
                <a:gs pos="81000">
                  <a:schemeClr val="lt1"/>
                </a:gs>
                <a:gs pos="86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;p6">
              <a:extLst>
                <a:ext uri="{FF2B5EF4-FFF2-40B4-BE49-F238E27FC236}">
                  <a16:creationId xmlns:a16="http://schemas.microsoft.com/office/drawing/2014/main" id="{6EB524AA-AD86-614E-173C-FAFE43D04C8B}"/>
                </a:ext>
              </a:extLst>
            </p:cNvPr>
            <p:cNvSpPr txBox="1"/>
            <p:nvPr/>
          </p:nvSpPr>
          <p:spPr>
            <a:xfrm>
              <a:off x="22041" y="2793054"/>
              <a:ext cx="8596878" cy="407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lang="id-ID" sz="1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 dengan GROUP BY untuk menampilkan susunan data dalam bentuk grup</a:t>
              </a:r>
              <a:endParaRPr/>
            </a:p>
          </p:txBody>
        </p:sp>
        <p:sp>
          <p:nvSpPr>
            <p:cNvPr id="21" name="Google Shape;189;p6">
              <a:extLst>
                <a:ext uri="{FF2B5EF4-FFF2-40B4-BE49-F238E27FC236}">
                  <a16:creationId xmlns:a16="http://schemas.microsoft.com/office/drawing/2014/main" id="{C99FA1ED-3CE8-68D5-30D2-EDCA5A990FE9}"/>
                </a:ext>
              </a:extLst>
            </p:cNvPr>
            <p:cNvSpPr/>
            <p:nvPr/>
          </p:nvSpPr>
          <p:spPr>
            <a:xfrm>
              <a:off x="0" y="3232687"/>
              <a:ext cx="8640960" cy="451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68000">
                  <a:schemeClr val="lt1"/>
                </a:gs>
                <a:gs pos="81000">
                  <a:schemeClr val="lt1"/>
                </a:gs>
                <a:gs pos="86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;p6">
              <a:extLst>
                <a:ext uri="{FF2B5EF4-FFF2-40B4-BE49-F238E27FC236}">
                  <a16:creationId xmlns:a16="http://schemas.microsoft.com/office/drawing/2014/main" id="{45A11465-30A5-E7F1-AEAE-AAC88A114242}"/>
                </a:ext>
              </a:extLst>
            </p:cNvPr>
            <p:cNvSpPr txBox="1"/>
            <p:nvPr/>
          </p:nvSpPr>
          <p:spPr>
            <a:xfrm>
              <a:off x="22041" y="3254728"/>
              <a:ext cx="8596878" cy="407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lang="id-ID" sz="1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 dengan ORDER BY untuk menampilkan baris secara spesifik dan terurut maju atau mundur</a:t>
              </a:r>
              <a:endParaRPr/>
            </a:p>
          </p:txBody>
        </p:sp>
        <p:sp>
          <p:nvSpPr>
            <p:cNvPr id="23" name="Google Shape;191;p6">
              <a:extLst>
                <a:ext uri="{FF2B5EF4-FFF2-40B4-BE49-F238E27FC236}">
                  <a16:creationId xmlns:a16="http://schemas.microsoft.com/office/drawing/2014/main" id="{D4C45F18-E7E6-CB77-0019-045E98217247}"/>
                </a:ext>
              </a:extLst>
            </p:cNvPr>
            <p:cNvSpPr/>
            <p:nvPr/>
          </p:nvSpPr>
          <p:spPr>
            <a:xfrm>
              <a:off x="0" y="3694360"/>
              <a:ext cx="8640960" cy="451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68000">
                  <a:schemeClr val="lt1"/>
                </a:gs>
                <a:gs pos="81000">
                  <a:schemeClr val="lt1"/>
                </a:gs>
                <a:gs pos="86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2;p6">
              <a:extLst>
                <a:ext uri="{FF2B5EF4-FFF2-40B4-BE49-F238E27FC236}">
                  <a16:creationId xmlns:a16="http://schemas.microsoft.com/office/drawing/2014/main" id="{E44B33FC-F44B-2B72-E1F9-CF6EFF030C39}"/>
                </a:ext>
              </a:extLst>
            </p:cNvPr>
            <p:cNvSpPr txBox="1"/>
            <p:nvPr/>
          </p:nvSpPr>
          <p:spPr>
            <a:xfrm>
              <a:off x="22041" y="3716401"/>
              <a:ext cx="8596878" cy="407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lang="id-ID" sz="1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 dengan AND, OR and NOT untuk menampilkan data dengan kondisii dan, atau,tidak</a:t>
              </a:r>
              <a:endParaRPr/>
            </a:p>
          </p:txBody>
        </p:sp>
        <p:sp>
          <p:nvSpPr>
            <p:cNvPr id="25" name="Google Shape;193;p6">
              <a:extLst>
                <a:ext uri="{FF2B5EF4-FFF2-40B4-BE49-F238E27FC236}">
                  <a16:creationId xmlns:a16="http://schemas.microsoft.com/office/drawing/2014/main" id="{26233ACE-A43F-20FA-BB75-C28F07F850A2}"/>
                </a:ext>
              </a:extLst>
            </p:cNvPr>
            <p:cNvSpPr/>
            <p:nvPr/>
          </p:nvSpPr>
          <p:spPr>
            <a:xfrm>
              <a:off x="0" y="4156034"/>
              <a:ext cx="8640960" cy="451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68000">
                  <a:schemeClr val="lt1"/>
                </a:gs>
                <a:gs pos="81000">
                  <a:schemeClr val="lt1"/>
                </a:gs>
                <a:gs pos="86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4;p6">
              <a:extLst>
                <a:ext uri="{FF2B5EF4-FFF2-40B4-BE49-F238E27FC236}">
                  <a16:creationId xmlns:a16="http://schemas.microsoft.com/office/drawing/2014/main" id="{9F22F5C5-0189-F1A2-0532-8EC219648F01}"/>
                </a:ext>
              </a:extLst>
            </p:cNvPr>
            <p:cNvSpPr txBox="1"/>
            <p:nvPr/>
          </p:nvSpPr>
          <p:spPr>
            <a:xfrm>
              <a:off x="22041" y="4178075"/>
              <a:ext cx="8596878" cy="407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lang="id-ID" sz="1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 dengan UNION, INTERSECT dan EXCEPT untuk menampikan data dengan operasi himpunan yang melibatkan lebih dari satu tabel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6333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Google Shape;199;p7">
            <a:extLst>
              <a:ext uri="{FF2B5EF4-FFF2-40B4-BE49-F238E27FC236}">
                <a16:creationId xmlns:a16="http://schemas.microsoft.com/office/drawing/2014/main" id="{B5BC74D7-C575-A490-0DDF-EF5D627A20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QUERY (SELECT-WHERE)</a:t>
            </a:r>
            <a:endParaRPr/>
          </a:p>
        </p:txBody>
      </p:sp>
      <p:sp>
        <p:nvSpPr>
          <p:cNvPr id="3" name="Google Shape;200;p7">
            <a:extLst>
              <a:ext uri="{FF2B5EF4-FFF2-40B4-BE49-F238E27FC236}">
                <a16:creationId xmlns:a16="http://schemas.microsoft.com/office/drawing/2014/main" id="{CE5F6839-BE9F-2A08-DE55-EFAFDF066349}"/>
              </a:ext>
            </a:extLst>
          </p:cNvPr>
          <p:cNvSpPr txBox="1">
            <a:spLocks/>
          </p:cNvSpPr>
          <p:nvPr/>
        </p:nvSpPr>
        <p:spPr>
          <a:xfrm>
            <a:off x="457200" y="1556792"/>
            <a:ext cx="8229600" cy="115212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80000"/>
              </a:lnSpc>
              <a:spcBef>
                <a:spcPts val="0"/>
              </a:spcBef>
              <a:buSzPts val="1850"/>
              <a:buFont typeface="Arial" panose="020B0604020202020204" pitchFamily="34" charset="0"/>
              <a:buNone/>
            </a:pPr>
            <a:r>
              <a:rPr lang="en-US" sz="18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en-US" sz="185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lang="en-US"/>
          </a:p>
          <a:p>
            <a:pPr marL="114300" indent="0">
              <a:lnSpc>
                <a:spcPct val="80000"/>
              </a:lnSpc>
              <a:spcBef>
                <a:spcPts val="370"/>
              </a:spcBef>
              <a:buSzPts val="1850"/>
              <a:buFont typeface="Arial" panose="020B0604020202020204" pitchFamily="34" charset="0"/>
              <a:buNone/>
            </a:pPr>
            <a:r>
              <a:rPr lang="en-US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column1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column2,...</a:t>
            </a:r>
            <a:b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b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5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85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-US" sz="1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en-US" sz="1850">
              <a:latin typeface="Calibri"/>
              <a:ea typeface="Calibri"/>
              <a:cs typeface="Calibri"/>
              <a:sym typeface="Calibri"/>
            </a:endParaRPr>
          </a:p>
          <a:p>
            <a:pPr marL="114300" indent="0">
              <a:lnSpc>
                <a:spcPct val="80000"/>
              </a:lnSpc>
              <a:spcBef>
                <a:spcPts val="370"/>
              </a:spcBef>
              <a:buSzPts val="1850"/>
              <a:buFont typeface="Arial" panose="020B0604020202020204" pitchFamily="34" charset="0"/>
              <a:buNone/>
            </a:pPr>
            <a:endParaRPr lang="en-US" sz="1850" b="1"/>
          </a:p>
          <a:p>
            <a:pPr marL="114300" indent="0">
              <a:lnSpc>
                <a:spcPct val="80000"/>
              </a:lnSpc>
              <a:spcBef>
                <a:spcPts val="370"/>
              </a:spcBef>
              <a:buSzPts val="1850"/>
              <a:buFont typeface="Arial" panose="020B0604020202020204" pitchFamily="34" charset="0"/>
              <a:buNone/>
            </a:pPr>
            <a:endParaRPr lang="en-US" sz="1850"/>
          </a:p>
        </p:txBody>
      </p:sp>
      <p:sp>
        <p:nvSpPr>
          <p:cNvPr id="5" name="Google Shape;201;p7">
            <a:extLst>
              <a:ext uri="{FF2B5EF4-FFF2-40B4-BE49-F238E27FC236}">
                <a16:creationId xmlns:a16="http://schemas.microsoft.com/office/drawing/2014/main" id="{01470300-EE9B-8152-6ABB-CA613EA0097D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id-ID" smtClean="0"/>
              <a:pPr algn="r"/>
              <a:t>8</a:t>
            </a:fld>
            <a:endParaRPr lang="id-ID"/>
          </a:p>
        </p:txBody>
      </p:sp>
      <p:sp>
        <p:nvSpPr>
          <p:cNvPr id="6" name="Google Shape;202;p7">
            <a:extLst>
              <a:ext uri="{FF2B5EF4-FFF2-40B4-BE49-F238E27FC236}">
                <a16:creationId xmlns:a16="http://schemas.microsoft.com/office/drawing/2014/main" id="{6CC1AB0F-70D7-FDD1-14C4-0957B0917570}"/>
              </a:ext>
            </a:extLst>
          </p:cNvPr>
          <p:cNvSpPr txBox="1"/>
          <p:nvPr/>
        </p:nvSpPr>
        <p:spPr>
          <a:xfrm>
            <a:off x="457200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7" name="Google Shape;203;p7">
            <a:extLst>
              <a:ext uri="{FF2B5EF4-FFF2-40B4-BE49-F238E27FC236}">
                <a16:creationId xmlns:a16="http://schemas.microsoft.com/office/drawing/2014/main" id="{5BDBC5B4-D948-70CD-B4FE-78A57DD511AA}"/>
              </a:ext>
            </a:extLst>
          </p:cNvPr>
          <p:cNvSpPr txBox="1"/>
          <p:nvPr/>
        </p:nvSpPr>
        <p:spPr>
          <a:xfrm>
            <a:off x="470148" y="4437112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8" name="Google Shape;204;p7">
            <a:extLst>
              <a:ext uri="{FF2B5EF4-FFF2-40B4-BE49-F238E27FC236}">
                <a16:creationId xmlns:a16="http://schemas.microsoft.com/office/drawing/2014/main" id="{DB23CDAA-64F9-5D4E-2118-5D5C8AB252F8}"/>
              </a:ext>
            </a:extLst>
          </p:cNvPr>
          <p:cNvSpPr/>
          <p:nvPr/>
        </p:nvSpPr>
        <p:spPr>
          <a:xfrm>
            <a:off x="2704354" y="3321910"/>
            <a:ext cx="373528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0" i="0" u="none" strike="noStrike" cap="none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 b="0" i="0" u="none" strike="noStrike" cap="none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nim, kode_matakuliah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nilai_huruf = 'A'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" name="Google Shape;205;p7">
            <a:extLst>
              <a:ext uri="{FF2B5EF4-FFF2-40B4-BE49-F238E27FC236}">
                <a16:creationId xmlns:a16="http://schemas.microsoft.com/office/drawing/2014/main" id="{E651F19B-B3B0-7456-78F2-095C2C19A3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4740" r="81719" b="12629"/>
          <a:stretch/>
        </p:blipFill>
        <p:spPr>
          <a:xfrm>
            <a:off x="2699792" y="4913473"/>
            <a:ext cx="3888432" cy="1611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735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Google Shape;210;p8">
            <a:extLst>
              <a:ext uri="{FF2B5EF4-FFF2-40B4-BE49-F238E27FC236}">
                <a16:creationId xmlns:a16="http://schemas.microsoft.com/office/drawing/2014/main" id="{722AA248-F3F3-7D68-CCF5-ECD37942F1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6128" y="408373"/>
            <a:ext cx="7170208" cy="102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2558C"/>
              </a:buClr>
              <a:buSzPts val="3500"/>
              <a:buFont typeface="Book Antiqua"/>
              <a:buNone/>
            </a:pPr>
            <a:r>
              <a:rPr lang="id-ID"/>
              <a:t>QUERY (SELECT-DISTINCT)</a:t>
            </a:r>
            <a:endParaRPr/>
          </a:p>
        </p:txBody>
      </p:sp>
      <p:sp>
        <p:nvSpPr>
          <p:cNvPr id="3" name="Google Shape;211;p8">
            <a:extLst>
              <a:ext uri="{FF2B5EF4-FFF2-40B4-BE49-F238E27FC236}">
                <a16:creationId xmlns:a16="http://schemas.microsoft.com/office/drawing/2014/main" id="{113AA8BA-302D-D22A-5C6D-D066F69DDB35}"/>
              </a:ext>
            </a:extLst>
          </p:cNvPr>
          <p:cNvSpPr txBox="1">
            <a:spLocks/>
          </p:cNvSpPr>
          <p:nvPr/>
        </p:nvSpPr>
        <p:spPr>
          <a:xfrm>
            <a:off x="457200" y="1556792"/>
            <a:ext cx="8229600" cy="115212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SzPts val="2000"/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 </a:t>
            </a:r>
            <a:r>
              <a:rPr lang="en-US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lang="en-US"/>
          </a:p>
          <a:p>
            <a:pPr marL="114300" indent="0">
              <a:spcBef>
                <a:spcPts val="400"/>
              </a:spcBef>
              <a:buSzPts val="2000"/>
              <a:buFont typeface="Arial" panose="020B0604020202020204" pitchFamily="34" charset="0"/>
              <a:buNone/>
            </a:pP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DISTINCT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table_name</a:t>
            </a:r>
            <a:r>
              <a:rPr lang="en-US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en-US" sz="2000">
              <a:latin typeface="Calibri"/>
              <a:ea typeface="Calibri"/>
              <a:cs typeface="Calibri"/>
              <a:sym typeface="Calibri"/>
            </a:endParaRPr>
          </a:p>
          <a:p>
            <a:pPr marL="114300" indent="0">
              <a:spcBef>
                <a:spcPts val="400"/>
              </a:spcBef>
              <a:buSzPts val="2000"/>
              <a:buFont typeface="Arial" panose="020B0604020202020204" pitchFamily="34" charset="0"/>
              <a:buNone/>
            </a:pPr>
            <a:endParaRPr lang="en-US" sz="2000" b="1"/>
          </a:p>
          <a:p>
            <a:pPr marL="114300" indent="0">
              <a:spcBef>
                <a:spcPts val="400"/>
              </a:spcBef>
              <a:buSzPts val="2000"/>
              <a:buFont typeface="Arial" panose="020B0604020202020204" pitchFamily="34" charset="0"/>
              <a:buNone/>
            </a:pPr>
            <a:endParaRPr lang="en-US" sz="2000"/>
          </a:p>
        </p:txBody>
      </p:sp>
      <p:sp>
        <p:nvSpPr>
          <p:cNvPr id="5" name="Google Shape;212;p8">
            <a:extLst>
              <a:ext uri="{FF2B5EF4-FFF2-40B4-BE49-F238E27FC236}">
                <a16:creationId xmlns:a16="http://schemas.microsoft.com/office/drawing/2014/main" id="{4E03F5C4-E24E-A433-65B0-D1F2C1F8B471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id-ID" smtClean="0"/>
              <a:pPr algn="r"/>
              <a:t>9</a:t>
            </a:fld>
            <a:endParaRPr lang="id-ID"/>
          </a:p>
        </p:txBody>
      </p:sp>
      <p:sp>
        <p:nvSpPr>
          <p:cNvPr id="6" name="Google Shape;213;p8">
            <a:extLst>
              <a:ext uri="{FF2B5EF4-FFF2-40B4-BE49-F238E27FC236}">
                <a16:creationId xmlns:a16="http://schemas.microsoft.com/office/drawing/2014/main" id="{81A7C289-DB44-493E-58FF-7D466FEB4E58}"/>
              </a:ext>
            </a:extLst>
          </p:cNvPr>
          <p:cNvSpPr txBox="1"/>
          <p:nvPr/>
        </p:nvSpPr>
        <p:spPr>
          <a:xfrm>
            <a:off x="457200" y="2906408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SQL:</a:t>
            </a:r>
            <a:endParaRPr/>
          </a:p>
        </p:txBody>
      </p:sp>
      <p:sp>
        <p:nvSpPr>
          <p:cNvPr id="7" name="Google Shape;214;p8">
            <a:extLst>
              <a:ext uri="{FF2B5EF4-FFF2-40B4-BE49-F238E27FC236}">
                <a16:creationId xmlns:a16="http://schemas.microsoft.com/office/drawing/2014/main" id="{373F373E-D2FD-A5A0-158E-48812F4C9B38}"/>
              </a:ext>
            </a:extLst>
          </p:cNvPr>
          <p:cNvSpPr txBox="1"/>
          <p:nvPr/>
        </p:nvSpPr>
        <p:spPr>
          <a:xfrm>
            <a:off x="457200" y="4355812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Akan menghasilkan:</a:t>
            </a:r>
            <a:endParaRPr/>
          </a:p>
        </p:txBody>
      </p:sp>
      <p:sp>
        <p:nvSpPr>
          <p:cNvPr id="8" name="Google Shape;215;p8">
            <a:extLst>
              <a:ext uri="{FF2B5EF4-FFF2-40B4-BE49-F238E27FC236}">
                <a16:creationId xmlns:a16="http://schemas.microsoft.com/office/drawing/2014/main" id="{DB444D35-4DEF-F484-3593-BE51AEA45285}"/>
              </a:ext>
            </a:extLst>
          </p:cNvPr>
          <p:cNvSpPr/>
          <p:nvPr/>
        </p:nvSpPr>
        <p:spPr>
          <a:xfrm>
            <a:off x="2704354" y="3345253"/>
            <a:ext cx="37352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DISTINCT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nilai_huruf </a:t>
            </a: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solidFill>
                  <a:srgbClr val="990099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d-ID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 nilai;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" name="Google Shape;216;p8">
            <a:extLst>
              <a:ext uri="{FF2B5EF4-FFF2-40B4-BE49-F238E27FC236}">
                <a16:creationId xmlns:a16="http://schemas.microsoft.com/office/drawing/2014/main" id="{BA8558E5-984F-A86A-EAE8-E7546FC5BA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6562" r="90313" b="12857"/>
          <a:stretch/>
        </p:blipFill>
        <p:spPr>
          <a:xfrm>
            <a:off x="3366118" y="4725145"/>
            <a:ext cx="2411760" cy="1580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6709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46</TotalTime>
  <Words>1485</Words>
  <Application>Microsoft Office PowerPoint</Application>
  <PresentationFormat>Widescreen</PresentationFormat>
  <Paragraphs>272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Book Antiqua</vt:lpstr>
      <vt:lpstr>Calibri</vt:lpstr>
      <vt:lpstr>Century Gothic</vt:lpstr>
      <vt:lpstr>Consolas</vt:lpstr>
      <vt:lpstr>Corbel</vt:lpstr>
      <vt:lpstr>Office Theme</vt:lpstr>
      <vt:lpstr>Pertemuan 12 DRL</vt:lpstr>
      <vt:lpstr>DRL (DATA RETRIEVAL LANGUAGE) SELECT</vt:lpstr>
      <vt:lpstr>PowerPoint Presentation</vt:lpstr>
      <vt:lpstr>DRL (DATA RETRIEVAL LANGUAGE)</vt:lpstr>
      <vt:lpstr>DATABASE AKADEMIK</vt:lpstr>
      <vt:lpstr>DATABASE AKADEMIK: DDL</vt:lpstr>
      <vt:lpstr>QUERY</vt:lpstr>
      <vt:lpstr>QUERY (SELECT-WHERE)</vt:lpstr>
      <vt:lpstr>QUERY (SELECT-DISTINCT)</vt:lpstr>
      <vt:lpstr>QUERY (SELECT-IN)</vt:lpstr>
      <vt:lpstr>QUERY (SELECT-BETWEEN)</vt:lpstr>
      <vt:lpstr>QUERY (SELECT-LIKE)</vt:lpstr>
      <vt:lpstr>QUERY (SELECT-GROUP BY)</vt:lpstr>
      <vt:lpstr>QUERY (SELECT-ORDER BY)</vt:lpstr>
      <vt:lpstr>QUERY  (SELECT-AND|OR|NOT )</vt:lpstr>
      <vt:lpstr>QUERY  (SELECT-UNION|INTERSECT|EXCEPT )</vt:lpstr>
      <vt:lpstr>QUERY  (SELECT-UNION|INTERSECT|EXCEPT )-ALL</vt:lpstr>
      <vt:lpstr>SUB-QUERY</vt:lpstr>
      <vt:lpstr>SUB-QUERY  (TES KEANGGOTAAN)</vt:lpstr>
      <vt:lpstr>SUB-QUERY  (PERBANDINGAN HIMPUNAN)</vt:lpstr>
      <vt:lpstr>SUB-QUERY  (MULTIPLE TABEL)-ADVANCE</vt:lpstr>
      <vt:lpstr>AGREGASI</vt:lpstr>
      <vt:lpstr>AGREGASI  (SELECT AVG|MAX|MIN|SUM|COUNT())</vt:lpstr>
      <vt:lpstr>PERTANYAAN??</vt:lpstr>
      <vt:lpstr>LATIHAN 1</vt:lpstr>
      <vt:lpstr>JAWABAN</vt:lpstr>
      <vt:lpstr>DATABASE AKADEMIK</vt:lpstr>
      <vt:lpstr>LATIHAN 2</vt:lpstr>
      <vt:lpstr>REFERENSI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Annisa Puspa Kirana</dc:creator>
  <cp:lastModifiedBy>Farid Angga Pribadi</cp:lastModifiedBy>
  <cp:revision>3</cp:revision>
  <dcterms:created xsi:type="dcterms:W3CDTF">2024-02-13T05:00:34Z</dcterms:created>
  <dcterms:modified xsi:type="dcterms:W3CDTF">2024-05-05T08:03:30Z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